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7" r:id="rId2"/>
    <p:sldId id="258" r:id="rId3"/>
    <p:sldId id="260" r:id="rId4"/>
    <p:sldId id="263" r:id="rId5"/>
    <p:sldId id="262" r:id="rId6"/>
    <p:sldId id="274" r:id="rId7"/>
    <p:sldId id="264" r:id="rId8"/>
    <p:sldId id="265" r:id="rId9"/>
    <p:sldId id="266" r:id="rId10"/>
    <p:sldId id="267" r:id="rId11"/>
    <p:sldId id="268" r:id="rId12"/>
    <p:sldId id="275" r:id="rId13"/>
    <p:sldId id="276" r:id="rId14"/>
    <p:sldId id="269" r:id="rId15"/>
    <p:sldId id="270" r:id="rId16"/>
    <p:sldId id="271" r:id="rId17"/>
    <p:sldId id="272" r:id="rId18"/>
    <p:sldId id="273" r:id="rId19"/>
    <p:sldId id="277" r:id="rId20"/>
    <p:sldId id="278"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제목 없는 구역" id="{F09EA06F-3ACD-4750-80DB-DBDF8BDDC1A2}">
          <p14:sldIdLst>
            <p14:sldId id="257"/>
            <p14:sldId id="258"/>
            <p14:sldId id="260"/>
            <p14:sldId id="263"/>
            <p14:sldId id="262"/>
            <p14:sldId id="274"/>
            <p14:sldId id="264"/>
            <p14:sldId id="265"/>
            <p14:sldId id="266"/>
            <p14:sldId id="267"/>
            <p14:sldId id="268"/>
            <p14:sldId id="275"/>
            <p14:sldId id="276"/>
            <p14:sldId id="269"/>
            <p14:sldId id="270"/>
            <p14:sldId id="271"/>
            <p14:sldId id="272"/>
            <p14:sldId id="273"/>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5D6"/>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8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89047B-CE8B-B58C-DF74-DC543CF5BF0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69CA39A5-D28C-0CD1-90DF-817BDCA2D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FF2328E2-FF47-EE10-EB39-F16EE4121660}"/>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C765F23C-33A9-A138-175A-6BB4766869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9D88586-D7FA-AA9F-32EA-14484542C42C}"/>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111751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C0F404-85A6-AF89-0E69-0D91A861D88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7B1DB13-61EA-740C-D6AD-394C6AE481F6}"/>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7367823-817B-81EA-E212-F1A9CB314F2C}"/>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31BD4AD9-DD8E-1A26-9F3B-B70A9A2B401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88AAE22-FBCA-DEE5-18F0-18B07A259A7E}"/>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1150665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7BF8457-D62C-7D90-1CE4-BC43C31F582F}"/>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9A87070-1225-C27F-523E-1DB1B9867D5C}"/>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D98B29B-F08E-B993-5232-F67261D6C27D}"/>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D400BF57-83E0-B067-C944-5DF06E91361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440F068-4792-A7F2-99AD-1828B0BA0571}"/>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340117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9FDCCE8-E2C7-5DC6-7E47-7EF0CECD32E8}"/>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EC8E606-9624-8705-9744-266617CD1E4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0145BA0-B711-53DD-9BB7-9570D5D06929}"/>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90CC3F9E-FFED-3D53-9A41-9133B0FA1A7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8E1AEA6-713F-04F7-9281-B63BE1740800}"/>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541306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67153C-D7D1-683E-18B9-0C5D1580435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993803B9-1EB8-A723-B581-E8BA643093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7126FC0-98D6-0532-76B6-F636B183EA89}"/>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D5CC144E-CD52-6149-1375-055CC990344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6993AC7-FC95-A137-0A6D-CD8BCC75FD53}"/>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428885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B51555-77FD-6AB6-8465-1346966BDE4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497CF6D-9754-4BAC-B962-266BB52F1C0B}"/>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C75B330-EF8E-1C55-9B5F-69095A6BA6F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D218B7A-4FC3-357B-0096-CDCEBB8077F4}"/>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6" name="바닥글 개체 틀 5">
            <a:extLst>
              <a:ext uri="{FF2B5EF4-FFF2-40B4-BE49-F238E27FC236}">
                <a16:creationId xmlns:a16="http://schemas.microsoft.com/office/drawing/2014/main" id="{95941DE9-4581-0E1F-5D98-634053AEECA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7B18594-B4C5-EF39-C115-17A366F6A464}"/>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190736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032FB5-ACCD-4F38-C101-9022B70CBB9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332122E7-3AF1-6F73-E9ED-8C50F71384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56FB39D0-B571-B8BA-2722-634421C3E2B5}"/>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18BB026-AA22-EBE3-280B-936BBF737C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59653A85-8D40-EB2B-4572-E3A28BAB214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24F3722-E5BA-E5D5-A656-F788155132BA}"/>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8" name="바닥글 개체 틀 7">
            <a:extLst>
              <a:ext uri="{FF2B5EF4-FFF2-40B4-BE49-F238E27FC236}">
                <a16:creationId xmlns:a16="http://schemas.microsoft.com/office/drawing/2014/main" id="{0ADF12AF-176D-2927-A14F-D2D3D951A32F}"/>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4C38DBE5-52F7-D6AD-AACB-9B6822EB7734}"/>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770367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653158-6274-BC4F-F76B-50CC50949AD5}"/>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7044AE6-A33A-49E3-2599-110B1B0E15AD}"/>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4" name="바닥글 개체 틀 3">
            <a:extLst>
              <a:ext uri="{FF2B5EF4-FFF2-40B4-BE49-F238E27FC236}">
                <a16:creationId xmlns:a16="http://schemas.microsoft.com/office/drawing/2014/main" id="{B2EF365C-D5D3-33BF-D0CE-DBE6C6F062DA}"/>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E78FB5C3-D9D4-345D-493D-0EEFDE428056}"/>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176334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AB1BF3D-8988-54B0-0BF5-CFD8FC3E8D3F}"/>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3" name="바닥글 개체 틀 2">
            <a:extLst>
              <a:ext uri="{FF2B5EF4-FFF2-40B4-BE49-F238E27FC236}">
                <a16:creationId xmlns:a16="http://schemas.microsoft.com/office/drawing/2014/main" id="{A37D0BDA-5EFA-8A68-42B9-3208ACE79AA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959A33B-DAEA-D1D9-30D1-E3F4702488ED}"/>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3994753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599CE7-B1E9-4960-A233-888BD1D4C9A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8EBD195F-EBF6-A70A-8211-6332FAFC5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C36C502-BCCB-3BAA-A4A0-26786A14B0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60DB74D-1121-2D6F-7B7A-A2F707E4D901}"/>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6" name="바닥글 개체 틀 5">
            <a:extLst>
              <a:ext uri="{FF2B5EF4-FFF2-40B4-BE49-F238E27FC236}">
                <a16:creationId xmlns:a16="http://schemas.microsoft.com/office/drawing/2014/main" id="{AC26ACA7-BBB1-5355-8EB6-DCE05BFFA7D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5F36C7D-23F9-7896-D9D7-BB83FBDEDD7D}"/>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325465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C014E7-CB9A-F5F8-9AE7-451B3B91B13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CF199EB5-2AD9-4FFD-94ED-2D893E0FE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790D709A-F616-00D9-9F71-6FFD7E83B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7D503AE4-8F14-AEC7-F21E-016A691831D9}"/>
              </a:ext>
            </a:extLst>
          </p:cNvPr>
          <p:cNvSpPr>
            <a:spLocks noGrp="1"/>
          </p:cNvSpPr>
          <p:nvPr>
            <p:ph type="dt" sz="half" idx="10"/>
          </p:nvPr>
        </p:nvSpPr>
        <p:spPr/>
        <p:txBody>
          <a:bodyPr/>
          <a:lstStyle/>
          <a:p>
            <a:fld id="{B8229B4B-0453-40ED-BFE1-47E9A7C2D7FD}" type="datetimeFigureOut">
              <a:rPr lang="ko-KR" altLang="en-US" smtClean="0"/>
              <a:t>2025-01-03</a:t>
            </a:fld>
            <a:endParaRPr lang="ko-KR" altLang="en-US"/>
          </a:p>
        </p:txBody>
      </p:sp>
      <p:sp>
        <p:nvSpPr>
          <p:cNvPr id="6" name="바닥글 개체 틀 5">
            <a:extLst>
              <a:ext uri="{FF2B5EF4-FFF2-40B4-BE49-F238E27FC236}">
                <a16:creationId xmlns:a16="http://schemas.microsoft.com/office/drawing/2014/main" id="{9735396C-0AD9-D00A-C053-147B65BCEA5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5456FD-0FE9-89D0-BC96-F22ECD85169B}"/>
              </a:ext>
            </a:extLst>
          </p:cNvPr>
          <p:cNvSpPr>
            <a:spLocks noGrp="1"/>
          </p:cNvSpPr>
          <p:nvPr>
            <p:ph type="sldNum" sz="quarter" idx="12"/>
          </p:nvPr>
        </p:nvSpPr>
        <p:spPr/>
        <p:txBody>
          <a:body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299841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42B9A5F7-4913-4D5C-6F06-0AD1EFAAE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0F0BDF3-BFDA-38BE-ABCD-4431CEEB8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724EDDD-7DBE-EEBC-5728-6638140485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229B4B-0453-40ED-BFE1-47E9A7C2D7FD}" type="datetimeFigureOut">
              <a:rPr lang="ko-KR" altLang="en-US" smtClean="0"/>
              <a:t>2025-01-03</a:t>
            </a:fld>
            <a:endParaRPr lang="ko-KR" altLang="en-US"/>
          </a:p>
        </p:txBody>
      </p:sp>
      <p:sp>
        <p:nvSpPr>
          <p:cNvPr id="5" name="바닥글 개체 틀 4">
            <a:extLst>
              <a:ext uri="{FF2B5EF4-FFF2-40B4-BE49-F238E27FC236}">
                <a16:creationId xmlns:a16="http://schemas.microsoft.com/office/drawing/2014/main" id="{0F1C530F-2817-A838-E982-B57674B4C3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C6EF082-48D2-E765-E49E-7E9DAA6214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97E259-986B-4911-8A66-11D6CCED87F4}" type="slidenum">
              <a:rPr lang="ko-KR" altLang="en-US" smtClean="0"/>
              <a:t>‹#›</a:t>
            </a:fld>
            <a:endParaRPr lang="ko-KR" altLang="en-US"/>
          </a:p>
        </p:txBody>
      </p:sp>
    </p:spTree>
    <p:extLst>
      <p:ext uri="{BB962C8B-B14F-4D97-AF65-F5344CB8AC3E}">
        <p14:creationId xmlns:p14="http://schemas.microsoft.com/office/powerpoint/2010/main" val="3783544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FB56DD54-D73C-663A-8AD6-8F9AB3F5617A}"/>
              </a:ext>
            </a:extLst>
          </p:cNvPr>
          <p:cNvGraphicFramePr>
            <a:graphicFrameLocks noGrp="1"/>
          </p:cNvGraphicFramePr>
          <p:nvPr>
            <p:extLst>
              <p:ext uri="{D42A27DB-BD31-4B8C-83A1-F6EECF244321}">
                <p14:modId xmlns:p14="http://schemas.microsoft.com/office/powerpoint/2010/main" val="3015058854"/>
              </p:ext>
            </p:extLst>
          </p:nvPr>
        </p:nvGraphicFramePr>
        <p:xfrm>
          <a:off x="2436762" y="2363358"/>
          <a:ext cx="7318477" cy="944880"/>
        </p:xfrm>
        <a:graphic>
          <a:graphicData uri="http://schemas.openxmlformats.org/drawingml/2006/table">
            <a:tbl>
              <a:tblPr firstRow="1" bandRow="1">
                <a:tableStyleId>{5C22544A-7EE6-4342-B048-85BDC9FD1C3A}</a:tableStyleId>
              </a:tblPr>
              <a:tblGrid>
                <a:gridCol w="7318477">
                  <a:extLst>
                    <a:ext uri="{9D8B030D-6E8A-4147-A177-3AD203B41FA5}">
                      <a16:colId xmlns:a16="http://schemas.microsoft.com/office/drawing/2014/main" val="2457541004"/>
                    </a:ext>
                  </a:extLst>
                </a:gridCol>
              </a:tblGrid>
              <a:tr h="599769">
                <a:tc>
                  <a:txBody>
                    <a:bodyPr/>
                    <a:lstStyle/>
                    <a:p>
                      <a:pPr algn="ctr" latinLnBrk="1"/>
                      <a:r>
                        <a:rPr lang="en-US" altLang="ko-KR" sz="2800">
                          <a:solidFill>
                            <a:schemeClr val="tx1"/>
                          </a:solidFill>
                          <a:latin typeface="함초롬"/>
                          <a:ea typeface="HY얕은샘물M" panose="02030600000101010101" pitchFamily="18" charset="-127"/>
                          <a:cs typeface="함초롬바탕" panose="02030604000101010101" pitchFamily="18" charset="-127"/>
                        </a:rPr>
                        <a:t>Attention Is All You Need </a:t>
                      </a:r>
                    </a:p>
                    <a:p>
                      <a:pPr algn="ctr" latinLnBrk="1"/>
                      <a:r>
                        <a:rPr lang="en-US" altLang="ko-KR" sz="2800">
                          <a:solidFill>
                            <a:schemeClr val="tx1"/>
                          </a:solidFill>
                          <a:latin typeface="함초롬"/>
                          <a:ea typeface="HY얕은샘물M" panose="02030600000101010101" pitchFamily="18" charset="-127"/>
                          <a:cs typeface="함초롬바탕" panose="02030604000101010101" pitchFamily="18" charset="-127"/>
                        </a:rPr>
                        <a:t>Paper review</a:t>
                      </a:r>
                      <a:endParaRPr lang="ko-KR" altLang="en-US" sz="2800">
                        <a:solidFill>
                          <a:schemeClr val="tx1"/>
                        </a:solidFill>
                        <a:latin typeface="함초롬"/>
                        <a:ea typeface="HY얕은샘물M" panose="02030600000101010101" pitchFamily="18" charset="-127"/>
                        <a:cs typeface="함초롬바탕" panose="02030604000101010101" pitchFamily="18" charset="-127"/>
                      </a:endParaRPr>
                    </a:p>
                  </a:txBody>
                  <a:tcP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0474379"/>
                  </a:ext>
                </a:extLst>
              </a:tr>
            </a:tbl>
          </a:graphicData>
        </a:graphic>
      </p:graphicFrame>
      <p:sp>
        <p:nvSpPr>
          <p:cNvPr id="3" name="TextBox 2">
            <a:extLst>
              <a:ext uri="{FF2B5EF4-FFF2-40B4-BE49-F238E27FC236}">
                <a16:creationId xmlns:a16="http://schemas.microsoft.com/office/drawing/2014/main" id="{351CF1CB-52E8-A920-1E9B-CFB0F60019A7}"/>
              </a:ext>
            </a:extLst>
          </p:cNvPr>
          <p:cNvSpPr txBox="1"/>
          <p:nvPr/>
        </p:nvSpPr>
        <p:spPr>
          <a:xfrm>
            <a:off x="7315200" y="3429000"/>
            <a:ext cx="2440039" cy="584775"/>
          </a:xfrm>
          <a:prstGeom prst="rect">
            <a:avLst/>
          </a:prstGeom>
          <a:noFill/>
        </p:spPr>
        <p:txBody>
          <a:bodyPr wrap="square" rtlCol="0">
            <a:spAutoFit/>
          </a:bodyPr>
          <a:lstStyle/>
          <a:p>
            <a:pPr algn="r"/>
            <a:r>
              <a:rPr lang="ko-KR" altLang="en-US" sz="1600"/>
              <a:t>모바일시스템공학과</a:t>
            </a:r>
            <a:endParaRPr lang="en-US" altLang="ko-KR" sz="1600"/>
          </a:p>
          <a:p>
            <a:pPr algn="r"/>
            <a:r>
              <a:rPr lang="ko-KR" altLang="en-US" sz="1600"/>
              <a:t>이승재</a:t>
            </a:r>
          </a:p>
        </p:txBody>
      </p:sp>
    </p:spTree>
    <p:extLst>
      <p:ext uri="{BB962C8B-B14F-4D97-AF65-F5344CB8AC3E}">
        <p14:creationId xmlns:p14="http://schemas.microsoft.com/office/powerpoint/2010/main" val="3973182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9C59-C136-3FE4-9372-5CD6622C7F6E}"/>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5E4460B9-D902-6D04-7451-D1CC427ED6DD}"/>
              </a:ext>
            </a:extLst>
          </p:cNvPr>
          <p:cNvGraphicFramePr>
            <a:graphicFrameLocks noGrp="1"/>
          </p:cNvGraphicFramePr>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(Multi-Head Self Attention)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F22EFA36-425C-5E6B-3325-FE529BD8E2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C653DC41-F9AC-44BF-E670-9D7CF083363B}"/>
              </a:ext>
            </a:extLst>
          </p:cNvPr>
          <p:cNvPicPr>
            <a:picLocks noChangeAspect="1"/>
          </p:cNvPicPr>
          <p:nvPr/>
        </p:nvPicPr>
        <p:blipFill>
          <a:blip r:embed="rId3"/>
          <a:stretch>
            <a:fillRect/>
          </a:stretch>
        </p:blipFill>
        <p:spPr>
          <a:xfrm>
            <a:off x="1331819" y="1478564"/>
            <a:ext cx="9491574" cy="5187452"/>
          </a:xfrm>
          <a:prstGeom prst="rect">
            <a:avLst/>
          </a:prstGeom>
        </p:spPr>
      </p:pic>
    </p:spTree>
    <p:extLst>
      <p:ext uri="{BB962C8B-B14F-4D97-AF65-F5344CB8AC3E}">
        <p14:creationId xmlns:p14="http://schemas.microsoft.com/office/powerpoint/2010/main" val="235208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CEA72-F8B2-6696-8DB1-1AFBDD07B462}"/>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C4D16F4D-31FA-B91C-97E7-42287F411E51}"/>
              </a:ext>
            </a:extLst>
          </p:cNvPr>
          <p:cNvGraphicFramePr>
            <a:graphicFrameLocks noGrp="1"/>
          </p:cNvGraphicFramePr>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(Multi-Head Self Attention)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128C633F-1CC8-47C2-9DA4-6FD341138F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9C38F3D2-7997-16BF-6048-40F5B48C8818}"/>
              </a:ext>
            </a:extLst>
          </p:cNvPr>
          <p:cNvPicPr>
            <a:picLocks noChangeAspect="1"/>
          </p:cNvPicPr>
          <p:nvPr/>
        </p:nvPicPr>
        <p:blipFill>
          <a:blip r:embed="rId3"/>
          <a:stretch>
            <a:fillRect/>
          </a:stretch>
        </p:blipFill>
        <p:spPr>
          <a:xfrm>
            <a:off x="264864" y="3558086"/>
            <a:ext cx="5156128" cy="2807110"/>
          </a:xfrm>
          <a:prstGeom prst="rect">
            <a:avLst/>
          </a:prstGeom>
        </p:spPr>
      </p:pic>
      <p:sp>
        <p:nvSpPr>
          <p:cNvPr id="3" name="TextBox 2">
            <a:extLst>
              <a:ext uri="{FF2B5EF4-FFF2-40B4-BE49-F238E27FC236}">
                <a16:creationId xmlns:a16="http://schemas.microsoft.com/office/drawing/2014/main" id="{E748BAF6-ECA8-9FCF-93D6-A779F8B4AC3F}"/>
              </a:ext>
            </a:extLst>
          </p:cNvPr>
          <p:cNvSpPr txBox="1"/>
          <p:nvPr/>
        </p:nvSpPr>
        <p:spPr>
          <a:xfrm>
            <a:off x="3502236" y="2690336"/>
            <a:ext cx="7836309" cy="1477328"/>
          </a:xfrm>
          <a:prstGeom prst="rect">
            <a:avLst/>
          </a:prstGeom>
          <a:noFill/>
        </p:spPr>
        <p:txBody>
          <a:bodyPr wrap="square" rtlCol="0">
            <a:spAutoFit/>
          </a:bodyPr>
          <a:lstStyle/>
          <a:p>
            <a:r>
              <a:rPr kumimoji="0" lang="en-US" altLang="ko-KR" b="1" i="0" u="none" strike="noStrike" cap="none" normalizeH="0" baseline="0">
                <a:ln>
                  <a:noFill/>
                </a:ln>
                <a:effectLst/>
                <a:ea typeface="inherit"/>
              </a:rPr>
              <a:t>“S</a:t>
            </a:r>
            <a:r>
              <a:rPr kumimoji="0" lang="ko-KR" altLang="ko-KR" b="1" i="0" u="none" strike="noStrike" cap="none" normalizeH="0" baseline="0">
                <a:ln>
                  <a:noFill/>
                </a:ln>
                <a:effectLst/>
                <a:ea typeface="inherit"/>
              </a:rPr>
              <a:t>elf-attention</a:t>
            </a:r>
            <a:r>
              <a:rPr kumimoji="0" lang="ko-KR" altLang="ko-KR" b="0" i="0" u="none" strike="noStrike" cap="none" normalizeH="0" baseline="0">
                <a:ln>
                  <a:noFill/>
                </a:ln>
                <a:effectLst/>
                <a:ea typeface="inherit"/>
              </a:rPr>
              <a:t> obtains attention through the similarity between tokens in the same sentence, and using </a:t>
            </a:r>
            <a:r>
              <a:rPr kumimoji="0" lang="ko-KR" altLang="ko-KR" b="1" i="0" u="none" strike="noStrike" cap="none" normalizeH="0" baseline="0">
                <a:ln>
                  <a:noFill/>
                </a:ln>
                <a:effectLst/>
                <a:ea typeface="inherit"/>
              </a:rPr>
              <a:t>multi-head</a:t>
            </a:r>
            <a:r>
              <a:rPr kumimoji="0" lang="ko-KR" altLang="ko-KR" b="0" i="0" u="none" strike="noStrike" cap="none" normalizeH="0" baseline="0">
                <a:ln>
                  <a:noFill/>
                </a:ln>
                <a:effectLst/>
                <a:ea typeface="inherit"/>
              </a:rPr>
              <a:t>, the model can capture various types of dependencies between input tokens and handle more complex relationships, resulting in richer expressions.</a:t>
            </a:r>
            <a:r>
              <a:rPr kumimoji="0" lang="en-US" altLang="ko-KR" b="0" i="0" u="none" strike="noStrike" cap="none" normalizeH="0" baseline="0">
                <a:ln>
                  <a:noFill/>
                </a:ln>
                <a:effectLst/>
                <a:ea typeface="inherit"/>
              </a:rPr>
              <a:t>”</a:t>
            </a:r>
            <a:endParaRPr kumimoji="0" lang="ko-KR" altLang="ko-KR" b="0" i="0" u="none" strike="noStrike" cap="none" normalizeH="0" baseline="0">
              <a:ln>
                <a:noFill/>
              </a:ln>
              <a:effectLst/>
            </a:endParaRPr>
          </a:p>
          <a:p>
            <a:endParaRPr lang="ko-KR" altLang="en-US"/>
          </a:p>
        </p:txBody>
      </p:sp>
    </p:spTree>
    <p:extLst>
      <p:ext uri="{BB962C8B-B14F-4D97-AF65-F5344CB8AC3E}">
        <p14:creationId xmlns:p14="http://schemas.microsoft.com/office/powerpoint/2010/main" val="4230835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45EF3-1CD5-2887-49CF-D4A947B6FC59}"/>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81E39ABF-9E93-C991-21AF-35CCC9ECA77E}"/>
              </a:ext>
            </a:extLst>
          </p:cNvPr>
          <p:cNvGraphicFramePr>
            <a:graphicFrameLocks noGrp="1"/>
          </p:cNvGraphicFramePr>
          <p:nvPr>
            <p:extLst>
              <p:ext uri="{D42A27DB-BD31-4B8C-83A1-F6EECF244321}">
                <p14:modId xmlns:p14="http://schemas.microsoft.com/office/powerpoint/2010/main" val="379545888"/>
              </p:ext>
            </p:extLst>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(Add &amp; Norm)</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32175501-0519-2073-173B-E3D96C87FE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화살표 연결선 14">
            <a:extLst>
              <a:ext uri="{FF2B5EF4-FFF2-40B4-BE49-F238E27FC236}">
                <a16:creationId xmlns:a16="http://schemas.microsoft.com/office/drawing/2014/main" id="{5D2CEA1C-63B1-952D-98D2-8AFD2B33B97C}"/>
              </a:ext>
            </a:extLst>
          </p:cNvPr>
          <p:cNvCxnSpPr>
            <a:cxnSpLocks/>
          </p:cNvCxnSpPr>
          <p:nvPr/>
        </p:nvCxnSpPr>
        <p:spPr>
          <a:xfrm>
            <a:off x="4392278" y="2750080"/>
            <a:ext cx="21691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37FF2DB-9ADA-C5E3-A234-8714EF182254}"/>
              </a:ext>
            </a:extLst>
          </p:cNvPr>
          <p:cNvSpPr txBox="1"/>
          <p:nvPr/>
        </p:nvSpPr>
        <p:spPr>
          <a:xfrm>
            <a:off x="1549926" y="2373745"/>
            <a:ext cx="1961990" cy="646331"/>
          </a:xfrm>
          <a:prstGeom prst="rect">
            <a:avLst/>
          </a:prstGeom>
          <a:noFill/>
        </p:spPr>
        <p:txBody>
          <a:bodyPr wrap="square" rtlCol="0">
            <a:spAutoFit/>
          </a:bodyPr>
          <a:lstStyle/>
          <a:p>
            <a:pPr algn="ctr"/>
            <a:r>
              <a:rPr lang="en-US" altLang="ko-KR" b="1">
                <a:solidFill>
                  <a:schemeClr val="bg1">
                    <a:lumMod val="65000"/>
                  </a:schemeClr>
                </a:solidFill>
              </a:rPr>
              <a:t>Residual</a:t>
            </a:r>
            <a:br>
              <a:rPr lang="en-US" altLang="ko-KR" b="1">
                <a:solidFill>
                  <a:schemeClr val="bg1">
                    <a:lumMod val="65000"/>
                  </a:schemeClr>
                </a:solidFill>
              </a:rPr>
            </a:br>
            <a:r>
              <a:rPr lang="en-US" altLang="ko-KR" b="1">
                <a:solidFill>
                  <a:schemeClr val="bg1">
                    <a:lumMod val="65000"/>
                  </a:schemeClr>
                </a:solidFill>
              </a:rPr>
              <a:t>Connection</a:t>
            </a:r>
            <a:endParaRPr lang="ko-KR" altLang="en-US" b="1">
              <a:solidFill>
                <a:schemeClr val="bg1">
                  <a:lumMod val="65000"/>
                </a:schemeClr>
              </a:solidFill>
            </a:endParaRPr>
          </a:p>
        </p:txBody>
      </p:sp>
      <p:sp>
        <p:nvSpPr>
          <p:cNvPr id="17" name="TextBox 16">
            <a:extLst>
              <a:ext uri="{FF2B5EF4-FFF2-40B4-BE49-F238E27FC236}">
                <a16:creationId xmlns:a16="http://schemas.microsoft.com/office/drawing/2014/main" id="{29EEC2B4-92A5-A43A-0CB1-7932B3198416}"/>
              </a:ext>
            </a:extLst>
          </p:cNvPr>
          <p:cNvSpPr txBox="1"/>
          <p:nvPr/>
        </p:nvSpPr>
        <p:spPr>
          <a:xfrm>
            <a:off x="7324163" y="2367790"/>
            <a:ext cx="2115112" cy="646331"/>
          </a:xfrm>
          <a:prstGeom prst="rect">
            <a:avLst/>
          </a:prstGeom>
          <a:noFill/>
        </p:spPr>
        <p:txBody>
          <a:bodyPr wrap="square" rtlCol="0">
            <a:spAutoFit/>
          </a:bodyPr>
          <a:lstStyle/>
          <a:p>
            <a:pPr algn="ctr"/>
            <a:r>
              <a:rPr lang="en-US" altLang="ko-KR" b="1">
                <a:solidFill>
                  <a:schemeClr val="bg1">
                    <a:lumMod val="65000"/>
                  </a:schemeClr>
                </a:solidFill>
              </a:rPr>
              <a:t>Layer</a:t>
            </a:r>
            <a:br>
              <a:rPr lang="en-US" altLang="ko-KR" b="1">
                <a:solidFill>
                  <a:schemeClr val="bg1">
                    <a:lumMod val="65000"/>
                  </a:schemeClr>
                </a:solidFill>
              </a:rPr>
            </a:br>
            <a:r>
              <a:rPr lang="en-US" altLang="ko-KR" b="1">
                <a:solidFill>
                  <a:schemeClr val="bg1">
                    <a:lumMod val="65000"/>
                  </a:schemeClr>
                </a:solidFill>
              </a:rPr>
              <a:t>Normalization</a:t>
            </a:r>
            <a:endParaRPr lang="ko-KR" altLang="en-US" b="1">
              <a:solidFill>
                <a:schemeClr val="bg1">
                  <a:lumMod val="65000"/>
                </a:schemeClr>
              </a:solidFill>
            </a:endParaRPr>
          </a:p>
        </p:txBody>
      </p:sp>
      <p:pic>
        <p:nvPicPr>
          <p:cNvPr id="20" name="그림 19">
            <a:extLst>
              <a:ext uri="{FF2B5EF4-FFF2-40B4-BE49-F238E27FC236}">
                <a16:creationId xmlns:a16="http://schemas.microsoft.com/office/drawing/2014/main" id="{10F887D3-40F9-D0C9-9586-B628F2B73F0E}"/>
              </a:ext>
            </a:extLst>
          </p:cNvPr>
          <p:cNvPicPr>
            <a:picLocks noChangeAspect="1"/>
          </p:cNvPicPr>
          <p:nvPr/>
        </p:nvPicPr>
        <p:blipFill>
          <a:blip r:embed="rId3"/>
          <a:srcRect t="204"/>
          <a:stretch/>
        </p:blipFill>
        <p:spPr>
          <a:xfrm>
            <a:off x="1549926" y="3172099"/>
            <a:ext cx="1961990" cy="2541976"/>
          </a:xfrm>
          <a:prstGeom prst="rect">
            <a:avLst/>
          </a:prstGeom>
        </p:spPr>
      </p:pic>
      <p:sp>
        <p:nvSpPr>
          <p:cNvPr id="25" name="TextBox 24">
            <a:extLst>
              <a:ext uri="{FF2B5EF4-FFF2-40B4-BE49-F238E27FC236}">
                <a16:creationId xmlns:a16="http://schemas.microsoft.com/office/drawing/2014/main" id="{27E3D7E7-4C0A-A026-476D-B2ACC50686B1}"/>
              </a:ext>
            </a:extLst>
          </p:cNvPr>
          <p:cNvSpPr txBox="1"/>
          <p:nvPr/>
        </p:nvSpPr>
        <p:spPr>
          <a:xfrm>
            <a:off x="1666875" y="5699261"/>
            <a:ext cx="1961991" cy="584775"/>
          </a:xfrm>
          <a:prstGeom prst="rect">
            <a:avLst/>
          </a:prstGeom>
          <a:noFill/>
        </p:spPr>
        <p:txBody>
          <a:bodyPr wrap="square" rtlCol="0">
            <a:spAutoFit/>
          </a:bodyPr>
          <a:lstStyle/>
          <a:p>
            <a:pPr algn="ctr"/>
            <a:r>
              <a:rPr lang="en-US" altLang="ko-KR" sz="1600"/>
              <a:t>Multi-head attention input</a:t>
            </a:r>
            <a:endParaRPr lang="ko-KR" altLang="en-US" sz="1600"/>
          </a:p>
        </p:txBody>
      </p:sp>
      <p:sp>
        <p:nvSpPr>
          <p:cNvPr id="26" name="TextBox 25">
            <a:extLst>
              <a:ext uri="{FF2B5EF4-FFF2-40B4-BE49-F238E27FC236}">
                <a16:creationId xmlns:a16="http://schemas.microsoft.com/office/drawing/2014/main" id="{B59B3571-781B-1F8C-AB37-16FF6F5759BF}"/>
              </a:ext>
            </a:extLst>
          </p:cNvPr>
          <p:cNvSpPr txBox="1"/>
          <p:nvPr/>
        </p:nvSpPr>
        <p:spPr>
          <a:xfrm>
            <a:off x="3054674" y="4511618"/>
            <a:ext cx="1961991" cy="584775"/>
          </a:xfrm>
          <a:prstGeom prst="rect">
            <a:avLst/>
          </a:prstGeom>
          <a:noFill/>
        </p:spPr>
        <p:txBody>
          <a:bodyPr wrap="square" rtlCol="0">
            <a:spAutoFit/>
          </a:bodyPr>
          <a:lstStyle/>
          <a:p>
            <a:pPr algn="ctr"/>
            <a:r>
              <a:rPr lang="en-US" altLang="ko-KR" sz="1600"/>
              <a:t>Multi-head attention output</a:t>
            </a:r>
            <a:endParaRPr lang="ko-KR" altLang="en-US" sz="1600"/>
          </a:p>
        </p:txBody>
      </p:sp>
      <p:pic>
        <p:nvPicPr>
          <p:cNvPr id="28" name="그림 27">
            <a:extLst>
              <a:ext uri="{FF2B5EF4-FFF2-40B4-BE49-F238E27FC236}">
                <a16:creationId xmlns:a16="http://schemas.microsoft.com/office/drawing/2014/main" id="{85B5B44A-2568-A288-6702-F2E7BBF7CC72}"/>
              </a:ext>
            </a:extLst>
          </p:cNvPr>
          <p:cNvPicPr>
            <a:picLocks noChangeAspect="1"/>
          </p:cNvPicPr>
          <p:nvPr/>
        </p:nvPicPr>
        <p:blipFill>
          <a:blip r:embed="rId4"/>
          <a:stretch>
            <a:fillRect/>
          </a:stretch>
        </p:blipFill>
        <p:spPr>
          <a:xfrm>
            <a:off x="7324163" y="4942195"/>
            <a:ext cx="2081674" cy="1087842"/>
          </a:xfrm>
          <a:prstGeom prst="rect">
            <a:avLst/>
          </a:prstGeom>
        </p:spPr>
      </p:pic>
      <p:pic>
        <p:nvPicPr>
          <p:cNvPr id="30" name="그림 29">
            <a:extLst>
              <a:ext uri="{FF2B5EF4-FFF2-40B4-BE49-F238E27FC236}">
                <a16:creationId xmlns:a16="http://schemas.microsoft.com/office/drawing/2014/main" id="{EB7F3724-85E9-D19D-9054-824E7AFE9720}"/>
              </a:ext>
            </a:extLst>
          </p:cNvPr>
          <p:cNvPicPr>
            <a:picLocks noChangeAspect="1"/>
          </p:cNvPicPr>
          <p:nvPr/>
        </p:nvPicPr>
        <p:blipFill>
          <a:blip r:embed="rId5"/>
          <a:stretch>
            <a:fillRect/>
          </a:stretch>
        </p:blipFill>
        <p:spPr>
          <a:xfrm>
            <a:off x="7175337" y="3172099"/>
            <a:ext cx="2633798" cy="1618073"/>
          </a:xfrm>
          <a:prstGeom prst="rect">
            <a:avLst/>
          </a:prstGeom>
        </p:spPr>
      </p:pic>
      <p:pic>
        <p:nvPicPr>
          <p:cNvPr id="36" name="그림 35">
            <a:extLst>
              <a:ext uri="{FF2B5EF4-FFF2-40B4-BE49-F238E27FC236}">
                <a16:creationId xmlns:a16="http://schemas.microsoft.com/office/drawing/2014/main" id="{8C0E369B-4B20-2C39-1A7E-4ED09A7F2768}"/>
              </a:ext>
            </a:extLst>
          </p:cNvPr>
          <p:cNvPicPr>
            <a:picLocks noChangeAspect="1"/>
          </p:cNvPicPr>
          <p:nvPr/>
        </p:nvPicPr>
        <p:blipFill>
          <a:blip r:embed="rId6"/>
          <a:stretch>
            <a:fillRect/>
          </a:stretch>
        </p:blipFill>
        <p:spPr>
          <a:xfrm>
            <a:off x="6830046" y="6030037"/>
            <a:ext cx="3324379" cy="397110"/>
          </a:xfrm>
          <a:prstGeom prst="rect">
            <a:avLst/>
          </a:prstGeom>
        </p:spPr>
      </p:pic>
    </p:spTree>
    <p:extLst>
      <p:ext uri="{BB962C8B-B14F-4D97-AF65-F5344CB8AC3E}">
        <p14:creationId xmlns:p14="http://schemas.microsoft.com/office/powerpoint/2010/main" val="2987056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5F833-09EA-6C25-74A4-A611C276524E}"/>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A1AAEFCE-4EA8-C327-D021-76DAC343CB2D}"/>
              </a:ext>
            </a:extLst>
          </p:cNvPr>
          <p:cNvGraphicFramePr>
            <a:graphicFrameLocks noGrp="1"/>
          </p:cNvGraphicFramePr>
          <p:nvPr>
            <p:extLst>
              <p:ext uri="{D42A27DB-BD31-4B8C-83A1-F6EECF244321}">
                <p14:modId xmlns:p14="http://schemas.microsoft.com/office/powerpoint/2010/main" val="1278524445"/>
              </p:ext>
            </p:extLst>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(Feed Forward)</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92E9DB58-4335-17E2-0917-9C4E181101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985ED0-A6AC-4258-7E87-7A72A405932C}"/>
              </a:ext>
            </a:extLst>
          </p:cNvPr>
          <p:cNvSpPr txBox="1"/>
          <p:nvPr/>
        </p:nvSpPr>
        <p:spPr>
          <a:xfrm>
            <a:off x="6233652" y="4777228"/>
            <a:ext cx="6096000" cy="1754326"/>
          </a:xfrm>
          <a:prstGeom prst="rect">
            <a:avLst/>
          </a:prstGeom>
          <a:noFill/>
        </p:spPr>
        <p:txBody>
          <a:bodyPr wrap="square">
            <a:spAutoFit/>
          </a:bodyPr>
          <a:lstStyle/>
          <a:p>
            <a:r>
              <a:rPr lang="en-US" altLang="ko-KR"/>
              <a:t>"In the </a:t>
            </a:r>
            <a:r>
              <a:rPr lang="en-US" altLang="ko-KR" b="1"/>
              <a:t>Feed-Forward</a:t>
            </a:r>
            <a:r>
              <a:rPr lang="en-US" altLang="ko-KR"/>
              <a:t> stage, dimensional expansion allows the model to not only learn relationships between words but also enhance the features of individual words. This process improves the model's representational power while maintaining the same input dimensions, aiding in effective learning."</a:t>
            </a:r>
            <a:endParaRPr lang="ko-KR" altLang="en-US"/>
          </a:p>
        </p:txBody>
      </p:sp>
      <p:pic>
        <p:nvPicPr>
          <p:cNvPr id="16386" name="Picture 2">
            <a:extLst>
              <a:ext uri="{FF2B5EF4-FFF2-40B4-BE49-F238E27FC236}">
                <a16:creationId xmlns:a16="http://schemas.microsoft.com/office/drawing/2014/main" id="{5944A4CB-86D5-7C71-FD45-F655D7A12A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27" t="28487" r="1213" b="23988"/>
          <a:stretch/>
        </p:blipFill>
        <p:spPr bwMode="auto">
          <a:xfrm>
            <a:off x="497694" y="1579538"/>
            <a:ext cx="4456184" cy="291118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F6062471-AEA8-520A-7588-328CF2D8D1ED}"/>
              </a:ext>
            </a:extLst>
          </p:cNvPr>
          <p:cNvSpPr/>
          <p:nvPr/>
        </p:nvSpPr>
        <p:spPr>
          <a:xfrm>
            <a:off x="2135368" y="2354081"/>
            <a:ext cx="1942135" cy="432446"/>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pc="-150">
                <a:solidFill>
                  <a:schemeClr val="tx1"/>
                </a:solidFill>
              </a:rPr>
              <a:t>Fully connected</a:t>
            </a:r>
            <a:br>
              <a:rPr lang="en-US" altLang="ko-KR" spc="-150">
                <a:solidFill>
                  <a:schemeClr val="tx1"/>
                </a:solidFill>
              </a:rPr>
            </a:br>
            <a:r>
              <a:rPr lang="en-US" altLang="ko-KR" spc="-150">
                <a:solidFill>
                  <a:schemeClr val="tx1"/>
                </a:solidFill>
              </a:rPr>
              <a:t>layer</a:t>
            </a:r>
            <a:endParaRPr lang="ko-KR" altLang="en-US" spc="-150">
              <a:solidFill>
                <a:schemeClr val="tx1"/>
              </a:solidFill>
            </a:endParaRPr>
          </a:p>
          <a:p>
            <a:pPr algn="ctr"/>
            <a:endParaRPr lang="ko-KR" altLang="en-US" spc="-150"/>
          </a:p>
        </p:txBody>
      </p:sp>
      <p:sp>
        <p:nvSpPr>
          <p:cNvPr id="8" name="직사각형 7">
            <a:extLst>
              <a:ext uri="{FF2B5EF4-FFF2-40B4-BE49-F238E27FC236}">
                <a16:creationId xmlns:a16="http://schemas.microsoft.com/office/drawing/2014/main" id="{EA243552-0A9F-DDA7-87B1-A55A40CF6C91}"/>
              </a:ext>
            </a:extLst>
          </p:cNvPr>
          <p:cNvSpPr/>
          <p:nvPr/>
        </p:nvSpPr>
        <p:spPr>
          <a:xfrm>
            <a:off x="2176272" y="3212592"/>
            <a:ext cx="1901231" cy="445008"/>
          </a:xfrm>
          <a:prstGeom prst="rect">
            <a:avLst/>
          </a:prstGeom>
          <a:solidFill>
            <a:srgbClr val="FBE5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pc="-150">
                <a:solidFill>
                  <a:schemeClr val="tx1"/>
                </a:solidFill>
              </a:rPr>
              <a:t>Fully connected</a:t>
            </a:r>
            <a:br>
              <a:rPr lang="en-US" altLang="ko-KR" spc="-150">
                <a:solidFill>
                  <a:schemeClr val="tx1"/>
                </a:solidFill>
              </a:rPr>
            </a:br>
            <a:r>
              <a:rPr lang="en-US" altLang="ko-KR" spc="-150">
                <a:solidFill>
                  <a:schemeClr val="tx1"/>
                </a:solidFill>
              </a:rPr>
              <a:t>layer</a:t>
            </a:r>
            <a:endParaRPr lang="ko-KR" altLang="en-US" spc="-15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54D7C2-D4B8-695D-4A37-746C0224D9B1}"/>
                  </a:ext>
                </a:extLst>
              </p:cNvPr>
              <p:cNvSpPr txBox="1"/>
              <p:nvPr/>
            </p:nvSpPr>
            <p:spPr>
              <a:xfrm>
                <a:off x="4953877" y="3409859"/>
                <a:ext cx="2685787" cy="369332"/>
              </a:xfrm>
              <a:prstGeom prst="rect">
                <a:avLst/>
              </a:prstGeom>
              <a:noFill/>
            </p:spPr>
            <p:txBody>
              <a:bodyPr wrap="square" rtlCol="0">
                <a:spAutoFit/>
              </a:bodyPr>
              <a:lstStyle/>
              <a:p>
                <a14:m>
                  <m:oMath xmlns:m="http://schemas.openxmlformats.org/officeDocument/2006/math">
                    <m:sSub>
                      <m:sSubPr>
                        <m:ctrlPr>
                          <a:rPr lang="en-US" altLang="ko-KR"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F</m:t>
                        </m:r>
                      </m:e>
                      <m:sub>
                        <m:r>
                          <a:rPr lang="en-US" altLang="ko-KR" i="1">
                            <a:solidFill>
                              <a:srgbClr val="222222"/>
                            </a:solidFill>
                            <a:latin typeface="Cambria Math" panose="02040503050406030204" pitchFamily="18" charset="0"/>
                          </a:rPr>
                          <m:t>1</m:t>
                        </m:r>
                      </m:sub>
                    </m:sSub>
                    <m:r>
                      <a:rPr lang="en-US" altLang="ko-KR" b="0" i="1" smtClean="0">
                        <a:solidFill>
                          <a:srgbClr val="222222"/>
                        </a:solidFill>
                        <a:latin typeface="Cambria Math" panose="02040503050406030204" pitchFamily="18" charset="0"/>
                      </a:rPr>
                      <m:t> </m:t>
                    </m:r>
                  </m:oMath>
                </a14:m>
                <a:r>
                  <a:rPr lang="en-US" altLang="ko-KR"/>
                  <a:t>= x</a:t>
                </a:r>
                <a:r>
                  <a:rPr lang="en-US" altLang="ko-KR">
                    <a:solidFill>
                      <a:srgbClr val="222222"/>
                    </a:solidFill>
                  </a:rPr>
                  <a:t> </a:t>
                </a:r>
                <a14:m>
                  <m:oMath xmlns:m="http://schemas.openxmlformats.org/officeDocument/2006/math">
                    <m:sSub>
                      <m:sSubPr>
                        <m:ctrlPr>
                          <a:rPr lang="en-US" altLang="ko-KR" i="1">
                            <a:solidFill>
                              <a:srgbClr val="222222"/>
                            </a:solidFill>
                            <a:latin typeface="Cambria Math" panose="02040503050406030204" pitchFamily="18" charset="0"/>
                          </a:rPr>
                        </m:ctrlPr>
                      </m:sSubPr>
                      <m:e>
                        <m:r>
                          <m:rPr>
                            <m:sty m:val="p"/>
                          </m:rPr>
                          <a:rPr lang="en-US" altLang="ko-KR" i="1" smtClean="0">
                            <a:solidFill>
                              <a:srgbClr val="222222"/>
                            </a:solidFill>
                            <a:latin typeface="Cambria Math" panose="02040503050406030204" pitchFamily="18" charset="0"/>
                          </a:rPr>
                          <m:t>W</m:t>
                        </m:r>
                      </m:e>
                      <m:sub>
                        <m:r>
                          <a:rPr lang="en-US" altLang="ko-KR" i="1">
                            <a:solidFill>
                              <a:srgbClr val="222222"/>
                            </a:solidFill>
                            <a:latin typeface="Cambria Math" panose="02040503050406030204" pitchFamily="18" charset="0"/>
                          </a:rPr>
                          <m:t>1</m:t>
                        </m:r>
                      </m:sub>
                    </m:sSub>
                    <m:r>
                      <a:rPr lang="en-US" altLang="ko-KR" b="0" i="1" smtClean="0">
                        <a:solidFill>
                          <a:srgbClr val="222222"/>
                        </a:solidFill>
                        <a:latin typeface="Cambria Math" panose="02040503050406030204" pitchFamily="18" charset="0"/>
                      </a:rPr>
                      <m:t> </m:t>
                    </m:r>
                  </m:oMath>
                </a14:m>
                <a:r>
                  <a:rPr lang="en-US" altLang="ko-KR"/>
                  <a:t>+ </a:t>
                </a:r>
                <a14:m>
                  <m:oMath xmlns:m="http://schemas.openxmlformats.org/officeDocument/2006/math">
                    <m:sSub>
                      <m:sSubPr>
                        <m:ctrlPr>
                          <a:rPr lang="en-US" altLang="ko-KR" i="1">
                            <a:solidFill>
                              <a:srgbClr val="222222"/>
                            </a:solidFill>
                            <a:latin typeface="Cambria Math" panose="02040503050406030204" pitchFamily="18" charset="0"/>
                          </a:rPr>
                        </m:ctrlPr>
                      </m:sSubPr>
                      <m:e>
                        <m:r>
                          <m:rPr>
                            <m:sty m:val="p"/>
                          </m:rPr>
                          <a:rPr lang="en-US" altLang="ko-KR" i="1" smtClean="0">
                            <a:solidFill>
                              <a:srgbClr val="222222"/>
                            </a:solidFill>
                            <a:latin typeface="Cambria Math" panose="02040503050406030204" pitchFamily="18" charset="0"/>
                          </a:rPr>
                          <m:t>b</m:t>
                        </m:r>
                      </m:e>
                      <m:sub>
                        <m:r>
                          <a:rPr lang="en-US" altLang="ko-KR" i="1">
                            <a:solidFill>
                              <a:srgbClr val="222222"/>
                            </a:solidFill>
                            <a:latin typeface="Cambria Math" panose="02040503050406030204" pitchFamily="18" charset="0"/>
                          </a:rPr>
                          <m:t>1</m:t>
                        </m:r>
                      </m:sub>
                    </m:sSub>
                  </m:oMath>
                </a14:m>
                <a:endParaRPr lang="ko-KR" altLang="en-US"/>
              </a:p>
            </p:txBody>
          </p:sp>
        </mc:Choice>
        <mc:Fallback xmlns="">
          <p:sp>
            <p:nvSpPr>
              <p:cNvPr id="10" name="TextBox 9">
                <a:extLst>
                  <a:ext uri="{FF2B5EF4-FFF2-40B4-BE49-F238E27FC236}">
                    <a16:creationId xmlns:a16="http://schemas.microsoft.com/office/drawing/2014/main" id="{7054D7C2-D4B8-695D-4A37-746C0224D9B1}"/>
                  </a:ext>
                </a:extLst>
              </p:cNvPr>
              <p:cNvSpPr txBox="1">
                <a:spLocks noRot="1" noChangeAspect="1" noMove="1" noResize="1" noEditPoints="1" noAdjustHandles="1" noChangeArrowheads="1" noChangeShapeType="1" noTextEdit="1"/>
              </p:cNvSpPr>
              <p:nvPr/>
            </p:nvSpPr>
            <p:spPr>
              <a:xfrm>
                <a:off x="4953877" y="3409859"/>
                <a:ext cx="2685787" cy="369332"/>
              </a:xfrm>
              <a:prstGeom prst="rect">
                <a:avLst/>
              </a:prstGeom>
              <a:blipFill>
                <a:blip r:embed="rId4"/>
                <a:stretch>
                  <a:fillRect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5F0C47-558F-0B5D-A221-25B46606F6F4}"/>
                  </a:ext>
                </a:extLst>
              </p:cNvPr>
              <p:cNvSpPr txBox="1"/>
              <p:nvPr/>
            </p:nvSpPr>
            <p:spPr>
              <a:xfrm>
                <a:off x="4953877" y="2218414"/>
                <a:ext cx="2685787" cy="369332"/>
              </a:xfrm>
              <a:prstGeom prst="rect">
                <a:avLst/>
              </a:prstGeom>
              <a:noFill/>
            </p:spPr>
            <p:txBody>
              <a:bodyPr wrap="square" rtlCol="0">
                <a:spAutoFit/>
              </a:bodyPr>
              <a:lstStyle/>
              <a:p>
                <a14:m>
                  <m:oMath xmlns:m="http://schemas.openxmlformats.org/officeDocument/2006/math">
                    <m:sSub>
                      <m:sSubPr>
                        <m:ctrlPr>
                          <a:rPr lang="en-US" altLang="ko-KR"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F</m:t>
                        </m:r>
                      </m:e>
                      <m:sub>
                        <m:r>
                          <a:rPr lang="en-US" altLang="ko-KR" i="1">
                            <a:solidFill>
                              <a:srgbClr val="222222"/>
                            </a:solidFill>
                            <a:latin typeface="Cambria Math" panose="02040503050406030204" pitchFamily="18" charset="0"/>
                          </a:rPr>
                          <m:t>3</m:t>
                        </m:r>
                      </m:sub>
                    </m:sSub>
                    <m:r>
                      <a:rPr lang="en-US" altLang="ko-KR" b="0" i="1" smtClean="0">
                        <a:solidFill>
                          <a:srgbClr val="222222"/>
                        </a:solidFill>
                        <a:latin typeface="Cambria Math" panose="02040503050406030204" pitchFamily="18" charset="0"/>
                      </a:rPr>
                      <m:t> </m:t>
                    </m:r>
                  </m:oMath>
                </a14:m>
                <a:r>
                  <a:rPr lang="en-US" altLang="ko-KR"/>
                  <a:t>= </a:t>
                </a:r>
                <a14:m>
                  <m:oMath xmlns:m="http://schemas.openxmlformats.org/officeDocument/2006/math">
                    <m:sSub>
                      <m:sSubPr>
                        <m:ctrlPr>
                          <a:rPr lang="en-US" altLang="ko-KR" i="1">
                            <a:solidFill>
                              <a:srgbClr val="222222"/>
                            </a:solidFill>
                            <a:latin typeface="Cambria Math" panose="02040503050406030204" pitchFamily="18" charset="0"/>
                          </a:rPr>
                        </m:ctrlPr>
                      </m:sSubPr>
                      <m:e>
                        <m:r>
                          <m:rPr>
                            <m:sty m:val="p"/>
                          </m:rPr>
                          <a:rPr lang="en-US" altLang="ko-KR" i="1" smtClean="0">
                            <a:solidFill>
                              <a:srgbClr val="222222"/>
                            </a:solidFill>
                            <a:latin typeface="Cambria Math" panose="02040503050406030204" pitchFamily="18" charset="0"/>
                          </a:rPr>
                          <m:t>F</m:t>
                        </m:r>
                      </m:e>
                      <m:sub>
                        <m:r>
                          <a:rPr lang="en-US" altLang="ko-KR" i="1">
                            <a:solidFill>
                              <a:srgbClr val="222222"/>
                            </a:solidFill>
                            <a:latin typeface="Cambria Math" panose="02040503050406030204" pitchFamily="18" charset="0"/>
                          </a:rPr>
                          <m:t>2</m:t>
                        </m:r>
                      </m:sub>
                    </m:sSub>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W</m:t>
                        </m:r>
                      </m:e>
                      <m:sub>
                        <m:r>
                          <a:rPr lang="en-US" altLang="ko-KR" i="1" smtClean="0">
                            <a:solidFill>
                              <a:srgbClr val="222222"/>
                            </a:solidFill>
                            <a:latin typeface="Cambria Math" panose="02040503050406030204" pitchFamily="18" charset="0"/>
                          </a:rPr>
                          <m:t>2</m:t>
                        </m:r>
                      </m:sub>
                    </m:sSub>
                  </m:oMath>
                </a14:m>
                <a:r>
                  <a:rPr lang="en-US" altLang="ko-KR"/>
                  <a:t> + </a:t>
                </a:r>
                <a14:m>
                  <m:oMath xmlns:m="http://schemas.openxmlformats.org/officeDocument/2006/math">
                    <m:sSub>
                      <m:sSubPr>
                        <m:ctrlPr>
                          <a:rPr lang="en-US" altLang="ko-KR" i="1">
                            <a:solidFill>
                              <a:srgbClr val="222222"/>
                            </a:solidFill>
                            <a:latin typeface="Cambria Math" panose="02040503050406030204" pitchFamily="18" charset="0"/>
                          </a:rPr>
                        </m:ctrlPr>
                      </m:sSubPr>
                      <m:e>
                        <m:r>
                          <m:rPr>
                            <m:sty m:val="p"/>
                          </m:rPr>
                          <a:rPr lang="en-US" altLang="ko-KR" i="1" smtClean="0">
                            <a:solidFill>
                              <a:srgbClr val="222222"/>
                            </a:solidFill>
                            <a:latin typeface="Cambria Math" panose="02040503050406030204" pitchFamily="18" charset="0"/>
                          </a:rPr>
                          <m:t>b</m:t>
                        </m:r>
                      </m:e>
                      <m:sub>
                        <m:r>
                          <a:rPr lang="en-US" altLang="ko-KR" i="1">
                            <a:solidFill>
                              <a:srgbClr val="222222"/>
                            </a:solidFill>
                            <a:latin typeface="Cambria Math" panose="02040503050406030204" pitchFamily="18" charset="0"/>
                          </a:rPr>
                          <m:t>2</m:t>
                        </m:r>
                      </m:sub>
                    </m:sSub>
                  </m:oMath>
                </a14:m>
                <a:endParaRPr lang="ko-KR" altLang="en-US"/>
              </a:p>
            </p:txBody>
          </p:sp>
        </mc:Choice>
        <mc:Fallback xmlns="">
          <p:sp>
            <p:nvSpPr>
              <p:cNvPr id="11" name="TextBox 10">
                <a:extLst>
                  <a:ext uri="{FF2B5EF4-FFF2-40B4-BE49-F238E27FC236}">
                    <a16:creationId xmlns:a16="http://schemas.microsoft.com/office/drawing/2014/main" id="{565F0C47-558F-0B5D-A221-25B46606F6F4}"/>
                  </a:ext>
                </a:extLst>
              </p:cNvPr>
              <p:cNvSpPr txBox="1">
                <a:spLocks noRot="1" noChangeAspect="1" noMove="1" noResize="1" noEditPoints="1" noAdjustHandles="1" noChangeArrowheads="1" noChangeShapeType="1" noTextEdit="1"/>
              </p:cNvSpPr>
              <p:nvPr/>
            </p:nvSpPr>
            <p:spPr>
              <a:xfrm>
                <a:off x="4953877" y="2218414"/>
                <a:ext cx="2685787" cy="369332"/>
              </a:xfrm>
              <a:prstGeom prst="rect">
                <a:avLst/>
              </a:prstGeom>
              <a:blipFill>
                <a:blip r:embed="rId5"/>
                <a:stretch>
                  <a:fillRect t="-10000" b="-26667"/>
                </a:stretch>
              </a:blipFill>
            </p:spPr>
            <p:txBody>
              <a:bodyPr/>
              <a:lstStyle/>
              <a:p>
                <a:r>
                  <a:rPr lang="ko-KR" altLang="en-US">
                    <a:noFill/>
                  </a:rPr>
                  <a:t> </a:t>
                </a:r>
              </a:p>
            </p:txBody>
          </p:sp>
        </mc:Fallback>
      </mc:AlternateContent>
      <p:cxnSp>
        <p:nvCxnSpPr>
          <p:cNvPr id="14" name="연결선: 구부러짐 13">
            <a:extLst>
              <a:ext uri="{FF2B5EF4-FFF2-40B4-BE49-F238E27FC236}">
                <a16:creationId xmlns:a16="http://schemas.microsoft.com/office/drawing/2014/main" id="{953259EA-1A48-CFB5-9034-955BFD43F69B}"/>
              </a:ext>
            </a:extLst>
          </p:cNvPr>
          <p:cNvCxnSpPr>
            <a:cxnSpLocks/>
          </p:cNvCxnSpPr>
          <p:nvPr/>
        </p:nvCxnSpPr>
        <p:spPr>
          <a:xfrm>
            <a:off x="5870454" y="3787401"/>
            <a:ext cx="1435509" cy="402712"/>
          </a:xfrm>
          <a:prstGeom prst="curvedConnector3">
            <a:avLst>
              <a:gd name="adj1" fmla="val 1370"/>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652D26D-B748-A461-6C65-ADE9CCCB87AA}"/>
                  </a:ext>
                </a:extLst>
              </p:cNvPr>
              <p:cNvSpPr txBox="1"/>
              <p:nvPr/>
            </p:nvSpPr>
            <p:spPr>
              <a:xfrm>
                <a:off x="7403690" y="4005447"/>
                <a:ext cx="1877962" cy="369332"/>
              </a:xfrm>
              <a:prstGeom prst="rect">
                <a:avLst/>
              </a:prstGeom>
              <a:noFill/>
            </p:spPr>
            <p:txBody>
              <a:bodyPr wrap="square" rtlCol="0">
                <a:spAutoFit/>
              </a:bodyPr>
              <a:lstStyle/>
              <a:p>
                <a:r>
                  <a:rPr lang="en-US" altLang="ko-KR"/>
                  <a:t>&lt;</a:t>
                </a:r>
                <a:r>
                  <a:rPr lang="en-US" altLang="ko-KR" sz="1800">
                    <a:solidFill>
                      <a:srgbClr val="222222"/>
                    </a:solidFill>
                    <a:effectLst/>
                  </a:rPr>
                  <a:t> </a:t>
                </a:r>
                <a14:m>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d</m:t>
                        </m:r>
                      </m:e>
                      <m:sub>
                        <m:r>
                          <m:rPr>
                            <m:sty m:val="p"/>
                          </m:rPr>
                          <a:rPr lang="en-US" altLang="ko-KR" i="1">
                            <a:solidFill>
                              <a:srgbClr val="222222"/>
                            </a:solidFill>
                            <a:latin typeface="Cambria Math" panose="02040503050406030204" pitchFamily="18" charset="0"/>
                          </a:rPr>
                          <m:t>model</m:t>
                        </m:r>
                      </m:sub>
                    </m:sSub>
                    <m:r>
                      <m:rPr>
                        <m:nor/>
                      </m:rPr>
                      <a:rPr lang="en-US" altLang="ko-KR" b="0" i="0" smtClean="0">
                        <a:solidFill>
                          <a:srgbClr val="222222"/>
                        </a:solidFill>
                      </a:rPr>
                      <m:t> </m:t>
                    </m:r>
                    <m:r>
                      <m:rPr>
                        <m:nor/>
                      </m:rPr>
                      <a:rPr lang="en-US" altLang="ko-KR"/>
                      <m:t>x</m:t>
                    </m:r>
                    <m:r>
                      <m:rPr>
                        <m:nor/>
                      </m:rPr>
                      <a:rPr lang="en-US" altLang="ko-KR" b="0" i="0" smtClean="0"/>
                      <m:t> </m:t>
                    </m:r>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d</m:t>
                        </m:r>
                      </m:e>
                      <m:sub>
                        <m:r>
                          <m:rPr>
                            <m:sty m:val="p"/>
                          </m:rPr>
                          <a:rPr lang="en-US" altLang="ko-KR" i="1">
                            <a:solidFill>
                              <a:srgbClr val="222222"/>
                            </a:solidFill>
                            <a:latin typeface="Cambria Math" panose="02040503050406030204" pitchFamily="18" charset="0"/>
                          </a:rPr>
                          <m:t>ff</m:t>
                        </m:r>
                      </m:sub>
                    </m:sSub>
                  </m:oMath>
                </a14:m>
                <a:r>
                  <a:rPr lang="en-US" altLang="ko-KR"/>
                  <a:t>&gt;</a:t>
                </a:r>
                <a:endParaRPr lang="ko-KR" altLang="en-US"/>
              </a:p>
            </p:txBody>
          </p:sp>
        </mc:Choice>
        <mc:Fallback xmlns="">
          <p:sp>
            <p:nvSpPr>
              <p:cNvPr id="21" name="TextBox 20">
                <a:extLst>
                  <a:ext uri="{FF2B5EF4-FFF2-40B4-BE49-F238E27FC236}">
                    <a16:creationId xmlns:a16="http://schemas.microsoft.com/office/drawing/2014/main" id="{F652D26D-B748-A461-6C65-ADE9CCCB87AA}"/>
                  </a:ext>
                </a:extLst>
              </p:cNvPr>
              <p:cNvSpPr txBox="1">
                <a:spLocks noRot="1" noChangeAspect="1" noMove="1" noResize="1" noEditPoints="1" noAdjustHandles="1" noChangeArrowheads="1" noChangeShapeType="1" noTextEdit="1"/>
              </p:cNvSpPr>
              <p:nvPr/>
            </p:nvSpPr>
            <p:spPr>
              <a:xfrm>
                <a:off x="7403690" y="4005447"/>
                <a:ext cx="1877962" cy="369332"/>
              </a:xfrm>
              <a:prstGeom prst="rect">
                <a:avLst/>
              </a:prstGeom>
              <a:blipFill>
                <a:blip r:embed="rId6"/>
                <a:stretch>
                  <a:fillRect l="-2922" t="-8197"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DA60E65-5D6B-82F5-738B-733FB7B77C55}"/>
                  </a:ext>
                </a:extLst>
              </p:cNvPr>
              <p:cNvSpPr txBox="1"/>
              <p:nvPr/>
            </p:nvSpPr>
            <p:spPr>
              <a:xfrm>
                <a:off x="4953877" y="2814271"/>
                <a:ext cx="2685787" cy="369332"/>
              </a:xfrm>
              <a:prstGeom prst="rect">
                <a:avLst/>
              </a:prstGeom>
              <a:noFill/>
            </p:spPr>
            <p:txBody>
              <a:bodyPr wrap="square" rtlCol="0">
                <a:spAutoFit/>
              </a:bodyPr>
              <a:lstStyle/>
              <a:p>
                <a14:m>
                  <m:oMath xmlns:m="http://schemas.openxmlformats.org/officeDocument/2006/math">
                    <m:sSub>
                      <m:sSubPr>
                        <m:ctrlPr>
                          <a:rPr lang="en-US" altLang="ko-KR"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F</m:t>
                        </m:r>
                      </m:e>
                      <m:sub>
                        <m:r>
                          <a:rPr lang="en-US" altLang="ko-KR" i="1">
                            <a:solidFill>
                              <a:srgbClr val="222222"/>
                            </a:solidFill>
                            <a:latin typeface="Cambria Math" panose="02040503050406030204" pitchFamily="18" charset="0"/>
                          </a:rPr>
                          <m:t>2</m:t>
                        </m:r>
                      </m:sub>
                    </m:sSub>
                    <m:r>
                      <a:rPr lang="en-US" altLang="ko-KR" b="0" i="1" smtClean="0">
                        <a:solidFill>
                          <a:srgbClr val="222222"/>
                        </a:solidFill>
                        <a:latin typeface="Cambria Math" panose="02040503050406030204" pitchFamily="18" charset="0"/>
                      </a:rPr>
                      <m:t> </m:t>
                    </m:r>
                  </m:oMath>
                </a14:m>
                <a:r>
                  <a:rPr lang="en-US" altLang="ko-KR"/>
                  <a:t>= </a:t>
                </a:r>
                <a14:m>
                  <m:oMath xmlns:m="http://schemas.openxmlformats.org/officeDocument/2006/math">
                    <m:r>
                      <m:rPr>
                        <m:sty m:val="p"/>
                      </m:rPr>
                      <a:rPr lang="en-US" altLang="ko-KR" i="1" smtClean="0">
                        <a:solidFill>
                          <a:srgbClr val="222222"/>
                        </a:solidFill>
                        <a:latin typeface="Cambria Math" panose="02040503050406030204" pitchFamily="18" charset="0"/>
                      </a:rPr>
                      <m:t>R</m:t>
                    </m:r>
                  </m:oMath>
                </a14:m>
                <a:r>
                  <a:rPr lang="en-US" altLang="ko-KR"/>
                  <a:t>eLU(</a:t>
                </a:r>
                <a14:m>
                  <m:oMath xmlns:m="http://schemas.openxmlformats.org/officeDocument/2006/math">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F</m:t>
                        </m:r>
                      </m:e>
                      <m:sub>
                        <m:r>
                          <a:rPr lang="en-US" altLang="ko-KR" i="1">
                            <a:solidFill>
                              <a:srgbClr val="222222"/>
                            </a:solidFill>
                            <a:latin typeface="Cambria Math" panose="02040503050406030204" pitchFamily="18" charset="0"/>
                          </a:rPr>
                          <m:t>1</m:t>
                        </m:r>
                      </m:sub>
                    </m:sSub>
                  </m:oMath>
                </a14:m>
                <a:r>
                  <a:rPr lang="en-US" altLang="ko-KR"/>
                  <a:t>)</a:t>
                </a:r>
                <a:endParaRPr lang="ko-KR" altLang="en-US"/>
              </a:p>
            </p:txBody>
          </p:sp>
        </mc:Choice>
        <mc:Fallback xmlns="">
          <p:sp>
            <p:nvSpPr>
              <p:cNvPr id="25" name="TextBox 24">
                <a:extLst>
                  <a:ext uri="{FF2B5EF4-FFF2-40B4-BE49-F238E27FC236}">
                    <a16:creationId xmlns:a16="http://schemas.microsoft.com/office/drawing/2014/main" id="{0DA60E65-5D6B-82F5-738B-733FB7B77C55}"/>
                  </a:ext>
                </a:extLst>
              </p:cNvPr>
              <p:cNvSpPr txBox="1">
                <a:spLocks noRot="1" noChangeAspect="1" noMove="1" noResize="1" noEditPoints="1" noAdjustHandles="1" noChangeArrowheads="1" noChangeShapeType="1" noTextEdit="1"/>
              </p:cNvSpPr>
              <p:nvPr/>
            </p:nvSpPr>
            <p:spPr>
              <a:xfrm>
                <a:off x="4953877" y="2814271"/>
                <a:ext cx="2685787" cy="369332"/>
              </a:xfrm>
              <a:prstGeom prst="rect">
                <a:avLst/>
              </a:prstGeom>
              <a:blipFill>
                <a:blip r:embed="rId7"/>
                <a:stretch>
                  <a:fillRect t="-10000" b="-26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99318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CBAEC-E3F9-9AE6-148E-F94D55D888A0}"/>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5F86F959-27DD-4DE9-5AC1-0F7007F82F6E}"/>
              </a:ext>
            </a:extLst>
          </p:cNvPr>
          <p:cNvGraphicFramePr>
            <a:graphicFrameLocks noGrp="1"/>
          </p:cNvGraphicFramePr>
          <p:nvPr>
            <p:extLst>
              <p:ext uri="{D42A27DB-BD31-4B8C-83A1-F6EECF244321}">
                <p14:modId xmlns:p14="http://schemas.microsoft.com/office/powerpoint/2010/main" val="4122315879"/>
              </p:ext>
            </p:extLst>
          </p:nvPr>
        </p:nvGraphicFramePr>
        <p:xfrm>
          <a:off x="9234" y="573964"/>
          <a:ext cx="10088495" cy="457200"/>
        </p:xfrm>
        <a:graphic>
          <a:graphicData uri="http://schemas.openxmlformats.org/drawingml/2006/table">
            <a:tbl>
              <a:tblPr firstRow="1" bandRow="1">
                <a:tableStyleId>{5C22544A-7EE6-4342-B048-85BDC9FD1C3A}</a:tableStyleId>
              </a:tblPr>
              <a:tblGrid>
                <a:gridCol w="10088495">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t>
                      </a:r>
                      <a:r>
                        <a:rPr lang="en-US" altLang="ko-KR" sz="2400" b="1" spc="-150">
                          <a:solidFill>
                            <a:schemeClr val="tx1"/>
                          </a:solidFill>
                        </a:rPr>
                        <a:t>Masked Multi-Head Self Attention</a:t>
                      </a:r>
                      <a:r>
                        <a:rPr lang="en-US" altLang="ko-KR" sz="2400" b="1">
                          <a:solidFill>
                            <a:schemeClr val="tx1"/>
                          </a:solidFill>
                        </a:rPr>
                        <a:t>)</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8" name="그림 7">
            <a:extLst>
              <a:ext uri="{FF2B5EF4-FFF2-40B4-BE49-F238E27FC236}">
                <a16:creationId xmlns:a16="http://schemas.microsoft.com/office/drawing/2014/main" id="{AD60FB0E-BA78-BD8C-3780-252523BB4D1B}"/>
              </a:ext>
            </a:extLst>
          </p:cNvPr>
          <p:cNvPicPr>
            <a:picLocks noChangeAspect="1"/>
          </p:cNvPicPr>
          <p:nvPr/>
        </p:nvPicPr>
        <p:blipFill>
          <a:blip r:embed="rId2"/>
          <a:stretch>
            <a:fillRect/>
          </a:stretch>
        </p:blipFill>
        <p:spPr>
          <a:xfrm>
            <a:off x="11061357" y="35035"/>
            <a:ext cx="1121410" cy="3306821"/>
          </a:xfrm>
          <a:prstGeom prst="rect">
            <a:avLst/>
          </a:prstGeom>
        </p:spPr>
      </p:pic>
      <p:sp>
        <p:nvSpPr>
          <p:cNvPr id="9" name="직사각형 8">
            <a:extLst>
              <a:ext uri="{FF2B5EF4-FFF2-40B4-BE49-F238E27FC236}">
                <a16:creationId xmlns:a16="http://schemas.microsoft.com/office/drawing/2014/main" id="{0D05B9B7-57A6-5CF5-1EDE-DD7C0A3D0463}"/>
              </a:ext>
            </a:extLst>
          </p:cNvPr>
          <p:cNvSpPr/>
          <p:nvPr/>
        </p:nvSpPr>
        <p:spPr>
          <a:xfrm>
            <a:off x="988848" y="1900757"/>
            <a:ext cx="2137809" cy="7047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44" name="Picture 4">
            <a:extLst>
              <a:ext uri="{FF2B5EF4-FFF2-40B4-BE49-F238E27FC236}">
                <a16:creationId xmlns:a16="http://schemas.microsoft.com/office/drawing/2014/main" id="{622184D3-157E-AF31-70E1-D01B33D8F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19" y="1326484"/>
            <a:ext cx="9354028" cy="538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33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ADA8E-47B0-E8ED-45DC-C0E50B04541F}"/>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2B87D1E9-5B81-D7A7-DB75-D695E905F2D1}"/>
              </a:ext>
            </a:extLst>
          </p:cNvPr>
          <p:cNvGraphicFramePr>
            <a:graphicFrameLocks noGrp="1"/>
          </p:cNvGraphicFramePr>
          <p:nvPr>
            <p:extLst>
              <p:ext uri="{D42A27DB-BD31-4B8C-83A1-F6EECF244321}">
                <p14:modId xmlns:p14="http://schemas.microsoft.com/office/powerpoint/2010/main" val="3414245996"/>
              </p:ext>
            </p:extLst>
          </p:nvPr>
        </p:nvGraphicFramePr>
        <p:xfrm>
          <a:off x="9234" y="573964"/>
          <a:ext cx="10088495" cy="457200"/>
        </p:xfrm>
        <a:graphic>
          <a:graphicData uri="http://schemas.openxmlformats.org/drawingml/2006/table">
            <a:tbl>
              <a:tblPr firstRow="1" bandRow="1">
                <a:tableStyleId>{5C22544A-7EE6-4342-B048-85BDC9FD1C3A}</a:tableStyleId>
              </a:tblPr>
              <a:tblGrid>
                <a:gridCol w="10088495">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t>
                      </a:r>
                      <a:r>
                        <a:rPr lang="en-US" altLang="ko-KR" sz="2400" b="1" spc="-150">
                          <a:solidFill>
                            <a:schemeClr val="tx1"/>
                          </a:solidFill>
                        </a:rPr>
                        <a:t>Masked Multi-Head Self Attention</a:t>
                      </a:r>
                      <a:r>
                        <a:rPr lang="en-US" altLang="ko-KR" sz="2400" b="1">
                          <a:solidFill>
                            <a:schemeClr val="tx1"/>
                          </a:solidFill>
                        </a:rPr>
                        <a:t>)</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8" name="그림 7">
            <a:extLst>
              <a:ext uri="{FF2B5EF4-FFF2-40B4-BE49-F238E27FC236}">
                <a16:creationId xmlns:a16="http://schemas.microsoft.com/office/drawing/2014/main" id="{F1AEAEDB-0634-945C-B08D-6CA783646B24}"/>
              </a:ext>
            </a:extLst>
          </p:cNvPr>
          <p:cNvPicPr>
            <a:picLocks noChangeAspect="1"/>
          </p:cNvPicPr>
          <p:nvPr/>
        </p:nvPicPr>
        <p:blipFill>
          <a:blip r:embed="rId2"/>
          <a:stretch>
            <a:fillRect/>
          </a:stretch>
        </p:blipFill>
        <p:spPr>
          <a:xfrm>
            <a:off x="11061357" y="35035"/>
            <a:ext cx="1121410" cy="3306821"/>
          </a:xfrm>
          <a:prstGeom prst="rect">
            <a:avLst/>
          </a:prstGeom>
        </p:spPr>
      </p:pic>
      <p:graphicFrame>
        <p:nvGraphicFramePr>
          <p:cNvPr id="3" name="표 2">
            <a:extLst>
              <a:ext uri="{FF2B5EF4-FFF2-40B4-BE49-F238E27FC236}">
                <a16:creationId xmlns:a16="http://schemas.microsoft.com/office/drawing/2014/main" id="{88627EC8-764D-EEE7-E589-D93C928F41B5}"/>
              </a:ext>
            </a:extLst>
          </p:cNvPr>
          <p:cNvGraphicFramePr>
            <a:graphicFrameLocks noGrp="1"/>
          </p:cNvGraphicFramePr>
          <p:nvPr>
            <p:extLst>
              <p:ext uri="{D42A27DB-BD31-4B8C-83A1-F6EECF244321}">
                <p14:modId xmlns:p14="http://schemas.microsoft.com/office/powerpoint/2010/main" val="2398980869"/>
              </p:ext>
            </p:extLst>
          </p:nvPr>
        </p:nvGraphicFramePr>
        <p:xfrm>
          <a:off x="1281537" y="2483310"/>
          <a:ext cx="5296242" cy="3800726"/>
        </p:xfrm>
        <a:graphic>
          <a:graphicData uri="http://schemas.openxmlformats.org/drawingml/2006/table">
            <a:tbl>
              <a:tblPr firstRow="1" bandRow="1">
                <a:tableStyleId>{5C22544A-7EE6-4342-B048-85BDC9FD1C3A}</a:tableStyleId>
              </a:tblPr>
              <a:tblGrid>
                <a:gridCol w="882707">
                  <a:extLst>
                    <a:ext uri="{9D8B030D-6E8A-4147-A177-3AD203B41FA5}">
                      <a16:colId xmlns:a16="http://schemas.microsoft.com/office/drawing/2014/main" val="47852550"/>
                    </a:ext>
                  </a:extLst>
                </a:gridCol>
                <a:gridCol w="882707">
                  <a:extLst>
                    <a:ext uri="{9D8B030D-6E8A-4147-A177-3AD203B41FA5}">
                      <a16:colId xmlns:a16="http://schemas.microsoft.com/office/drawing/2014/main" val="2811309584"/>
                    </a:ext>
                  </a:extLst>
                </a:gridCol>
                <a:gridCol w="882707">
                  <a:extLst>
                    <a:ext uri="{9D8B030D-6E8A-4147-A177-3AD203B41FA5}">
                      <a16:colId xmlns:a16="http://schemas.microsoft.com/office/drawing/2014/main" val="233690833"/>
                    </a:ext>
                  </a:extLst>
                </a:gridCol>
                <a:gridCol w="882707">
                  <a:extLst>
                    <a:ext uri="{9D8B030D-6E8A-4147-A177-3AD203B41FA5}">
                      <a16:colId xmlns:a16="http://schemas.microsoft.com/office/drawing/2014/main" val="28491255"/>
                    </a:ext>
                  </a:extLst>
                </a:gridCol>
                <a:gridCol w="882707">
                  <a:extLst>
                    <a:ext uri="{9D8B030D-6E8A-4147-A177-3AD203B41FA5}">
                      <a16:colId xmlns:a16="http://schemas.microsoft.com/office/drawing/2014/main" val="2312405609"/>
                    </a:ext>
                  </a:extLst>
                </a:gridCol>
                <a:gridCol w="882707">
                  <a:extLst>
                    <a:ext uri="{9D8B030D-6E8A-4147-A177-3AD203B41FA5}">
                      <a16:colId xmlns:a16="http://schemas.microsoft.com/office/drawing/2014/main" val="370638377"/>
                    </a:ext>
                  </a:extLst>
                </a:gridCol>
              </a:tblGrid>
              <a:tr h="600326">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algn="ctr" latinLnBrk="1"/>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7161953"/>
                  </a:ext>
                </a:extLst>
              </a:tr>
              <a:tr h="6003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25357"/>
                  </a:ext>
                </a:extLst>
              </a:tr>
              <a:tr h="6003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4021828"/>
                  </a:ext>
                </a:extLst>
              </a:tr>
              <a:tr h="6003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39232"/>
                  </a:ext>
                </a:extLst>
              </a:tr>
              <a:tr h="6003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-inf</a:t>
                      </a:r>
                      <a:endParaRPr lang="ko-KR" altLang="en-US" b="1">
                        <a:solidFill>
                          <a:schemeClr val="tx1"/>
                        </a:solidFill>
                      </a:endParaRPr>
                    </a:p>
                    <a:p>
                      <a:pPr latinLnBrk="1"/>
                      <a:endParaRPr lang="ko-KR" altLang="en-US"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72634282"/>
                  </a:ext>
                </a:extLst>
              </a:tr>
              <a:tr h="6003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6396583"/>
                  </a:ext>
                </a:extLst>
              </a:tr>
            </a:tbl>
          </a:graphicData>
        </a:graphic>
      </p:graphicFrame>
      <p:sp>
        <p:nvSpPr>
          <p:cNvPr id="4" name="TextBox 3">
            <a:extLst>
              <a:ext uri="{FF2B5EF4-FFF2-40B4-BE49-F238E27FC236}">
                <a16:creationId xmlns:a16="http://schemas.microsoft.com/office/drawing/2014/main" id="{C3AF26AC-59D6-B003-DAB1-7BBF933C68CE}"/>
              </a:ext>
            </a:extLst>
          </p:cNvPr>
          <p:cNvSpPr txBox="1"/>
          <p:nvPr/>
        </p:nvSpPr>
        <p:spPr>
          <a:xfrm>
            <a:off x="378691" y="2624302"/>
            <a:ext cx="800432" cy="338554"/>
          </a:xfrm>
          <a:prstGeom prst="rect">
            <a:avLst/>
          </a:prstGeom>
          <a:noFill/>
        </p:spPr>
        <p:txBody>
          <a:bodyPr wrap="square" rtlCol="0">
            <a:spAutoFit/>
          </a:bodyPr>
          <a:lstStyle/>
          <a:p>
            <a:r>
              <a:rPr lang="en-US" altLang="ko-KR" sz="1600"/>
              <a:t>&lt;sos&gt;</a:t>
            </a:r>
            <a:endParaRPr lang="ko-KR" altLang="en-US" sz="1600"/>
          </a:p>
        </p:txBody>
      </p:sp>
      <p:sp>
        <p:nvSpPr>
          <p:cNvPr id="7" name="TextBox 6">
            <a:extLst>
              <a:ext uri="{FF2B5EF4-FFF2-40B4-BE49-F238E27FC236}">
                <a16:creationId xmlns:a16="http://schemas.microsoft.com/office/drawing/2014/main" id="{F447E17A-BC4F-A8A3-EE73-FE7B458AB05E}"/>
              </a:ext>
            </a:extLst>
          </p:cNvPr>
          <p:cNvSpPr txBox="1"/>
          <p:nvPr/>
        </p:nvSpPr>
        <p:spPr>
          <a:xfrm>
            <a:off x="495329" y="3290852"/>
            <a:ext cx="683794" cy="338554"/>
          </a:xfrm>
          <a:prstGeom prst="rect">
            <a:avLst/>
          </a:prstGeom>
          <a:noFill/>
        </p:spPr>
        <p:txBody>
          <a:bodyPr wrap="square" rtlCol="0">
            <a:spAutoFit/>
          </a:bodyPr>
          <a:lstStyle/>
          <a:p>
            <a:pPr algn="ctr"/>
            <a:r>
              <a:rPr lang="en-US" altLang="ko-KR" sz="1600"/>
              <a:t>I</a:t>
            </a:r>
            <a:endParaRPr lang="ko-KR" altLang="en-US" sz="1600"/>
          </a:p>
        </p:txBody>
      </p:sp>
      <p:sp>
        <p:nvSpPr>
          <p:cNvPr id="10" name="TextBox 9">
            <a:extLst>
              <a:ext uri="{FF2B5EF4-FFF2-40B4-BE49-F238E27FC236}">
                <a16:creationId xmlns:a16="http://schemas.microsoft.com/office/drawing/2014/main" id="{D5B01BAE-58FB-432A-2347-7ADA3A2D5533}"/>
              </a:ext>
            </a:extLst>
          </p:cNvPr>
          <p:cNvSpPr txBox="1"/>
          <p:nvPr/>
        </p:nvSpPr>
        <p:spPr>
          <a:xfrm>
            <a:off x="495329" y="3900987"/>
            <a:ext cx="683794" cy="338554"/>
          </a:xfrm>
          <a:prstGeom prst="rect">
            <a:avLst/>
          </a:prstGeom>
          <a:noFill/>
        </p:spPr>
        <p:txBody>
          <a:bodyPr wrap="square" rtlCol="0">
            <a:spAutoFit/>
          </a:bodyPr>
          <a:lstStyle/>
          <a:p>
            <a:pPr algn="ctr"/>
            <a:r>
              <a:rPr lang="en-US" altLang="ko-KR" sz="1600"/>
              <a:t>am</a:t>
            </a:r>
            <a:endParaRPr lang="ko-KR" altLang="en-US" sz="1600"/>
          </a:p>
        </p:txBody>
      </p:sp>
      <p:sp>
        <p:nvSpPr>
          <p:cNvPr id="11" name="TextBox 10">
            <a:extLst>
              <a:ext uri="{FF2B5EF4-FFF2-40B4-BE49-F238E27FC236}">
                <a16:creationId xmlns:a16="http://schemas.microsoft.com/office/drawing/2014/main" id="{65E07424-3ADC-6EA6-B27D-668D66179CD4}"/>
              </a:ext>
            </a:extLst>
          </p:cNvPr>
          <p:cNvSpPr txBox="1"/>
          <p:nvPr/>
        </p:nvSpPr>
        <p:spPr>
          <a:xfrm>
            <a:off x="495329" y="4543357"/>
            <a:ext cx="683794" cy="338554"/>
          </a:xfrm>
          <a:prstGeom prst="rect">
            <a:avLst/>
          </a:prstGeom>
          <a:noFill/>
        </p:spPr>
        <p:txBody>
          <a:bodyPr wrap="square" rtlCol="0">
            <a:spAutoFit/>
          </a:bodyPr>
          <a:lstStyle/>
          <a:p>
            <a:pPr algn="ctr"/>
            <a:r>
              <a:rPr lang="en-US" altLang="ko-KR" sz="1600"/>
              <a:t>a</a:t>
            </a:r>
            <a:endParaRPr lang="ko-KR" altLang="en-US" sz="1600"/>
          </a:p>
        </p:txBody>
      </p:sp>
      <p:sp>
        <p:nvSpPr>
          <p:cNvPr id="12" name="TextBox 11">
            <a:extLst>
              <a:ext uri="{FF2B5EF4-FFF2-40B4-BE49-F238E27FC236}">
                <a16:creationId xmlns:a16="http://schemas.microsoft.com/office/drawing/2014/main" id="{3029164A-D73C-A821-0C60-9CF4E5D83416}"/>
              </a:ext>
            </a:extLst>
          </p:cNvPr>
          <p:cNvSpPr txBox="1"/>
          <p:nvPr/>
        </p:nvSpPr>
        <p:spPr>
          <a:xfrm>
            <a:off x="267855" y="5217886"/>
            <a:ext cx="911268" cy="338554"/>
          </a:xfrm>
          <a:prstGeom prst="rect">
            <a:avLst/>
          </a:prstGeom>
          <a:noFill/>
        </p:spPr>
        <p:txBody>
          <a:bodyPr wrap="square" rtlCol="0">
            <a:spAutoFit/>
          </a:bodyPr>
          <a:lstStyle/>
          <a:p>
            <a:pPr algn="ctr"/>
            <a:r>
              <a:rPr lang="en-US" altLang="ko-KR" sz="1600"/>
              <a:t>student</a:t>
            </a:r>
            <a:endParaRPr lang="ko-KR" altLang="en-US" sz="1600"/>
          </a:p>
        </p:txBody>
      </p:sp>
      <p:sp>
        <p:nvSpPr>
          <p:cNvPr id="13" name="TextBox 12">
            <a:extLst>
              <a:ext uri="{FF2B5EF4-FFF2-40B4-BE49-F238E27FC236}">
                <a16:creationId xmlns:a16="http://schemas.microsoft.com/office/drawing/2014/main" id="{0ED0BD12-05A7-495B-BF6C-7A36ED10D35C}"/>
              </a:ext>
            </a:extLst>
          </p:cNvPr>
          <p:cNvSpPr txBox="1"/>
          <p:nvPr/>
        </p:nvSpPr>
        <p:spPr>
          <a:xfrm>
            <a:off x="378691" y="5806262"/>
            <a:ext cx="800432" cy="338554"/>
          </a:xfrm>
          <a:prstGeom prst="rect">
            <a:avLst/>
          </a:prstGeom>
          <a:noFill/>
        </p:spPr>
        <p:txBody>
          <a:bodyPr wrap="square" rtlCol="0">
            <a:spAutoFit/>
          </a:bodyPr>
          <a:lstStyle/>
          <a:p>
            <a:pPr algn="ctr"/>
            <a:r>
              <a:rPr lang="en-US" altLang="ko-KR" sz="1600"/>
              <a:t>&lt;eos&gt;</a:t>
            </a:r>
            <a:endParaRPr lang="ko-KR" altLang="en-US" sz="1600"/>
          </a:p>
        </p:txBody>
      </p:sp>
      <p:sp>
        <p:nvSpPr>
          <p:cNvPr id="14" name="TextBox 13">
            <a:extLst>
              <a:ext uri="{FF2B5EF4-FFF2-40B4-BE49-F238E27FC236}">
                <a16:creationId xmlns:a16="http://schemas.microsoft.com/office/drawing/2014/main" id="{2A90AC69-10A9-7D5E-7EFB-FD904760F0D1}"/>
              </a:ext>
            </a:extLst>
          </p:cNvPr>
          <p:cNvSpPr txBox="1"/>
          <p:nvPr/>
        </p:nvSpPr>
        <p:spPr>
          <a:xfrm>
            <a:off x="1362364" y="1927091"/>
            <a:ext cx="800432" cy="338554"/>
          </a:xfrm>
          <a:prstGeom prst="rect">
            <a:avLst/>
          </a:prstGeom>
          <a:noFill/>
        </p:spPr>
        <p:txBody>
          <a:bodyPr wrap="square" rtlCol="0">
            <a:spAutoFit/>
          </a:bodyPr>
          <a:lstStyle/>
          <a:p>
            <a:r>
              <a:rPr lang="en-US" altLang="ko-KR" sz="1600"/>
              <a:t>&lt;sos&gt;</a:t>
            </a:r>
            <a:endParaRPr lang="ko-KR" altLang="en-US" sz="1600"/>
          </a:p>
        </p:txBody>
      </p:sp>
      <p:sp>
        <p:nvSpPr>
          <p:cNvPr id="15" name="TextBox 14">
            <a:extLst>
              <a:ext uri="{FF2B5EF4-FFF2-40B4-BE49-F238E27FC236}">
                <a16:creationId xmlns:a16="http://schemas.microsoft.com/office/drawing/2014/main" id="{B01B753D-FBA8-0379-3F74-AEED3150EFB9}"/>
              </a:ext>
            </a:extLst>
          </p:cNvPr>
          <p:cNvSpPr txBox="1"/>
          <p:nvPr/>
        </p:nvSpPr>
        <p:spPr>
          <a:xfrm>
            <a:off x="2210465" y="1927091"/>
            <a:ext cx="800432" cy="338554"/>
          </a:xfrm>
          <a:prstGeom prst="rect">
            <a:avLst/>
          </a:prstGeom>
          <a:noFill/>
        </p:spPr>
        <p:txBody>
          <a:bodyPr wrap="square" rtlCol="0">
            <a:spAutoFit/>
          </a:bodyPr>
          <a:lstStyle/>
          <a:p>
            <a:pPr algn="ctr"/>
            <a:r>
              <a:rPr lang="en-US" altLang="ko-KR" sz="1600"/>
              <a:t>I</a:t>
            </a:r>
            <a:endParaRPr lang="ko-KR" altLang="en-US" sz="1600"/>
          </a:p>
        </p:txBody>
      </p:sp>
      <p:sp>
        <p:nvSpPr>
          <p:cNvPr id="16" name="TextBox 15">
            <a:extLst>
              <a:ext uri="{FF2B5EF4-FFF2-40B4-BE49-F238E27FC236}">
                <a16:creationId xmlns:a16="http://schemas.microsoft.com/office/drawing/2014/main" id="{01956855-EA9A-FAD0-F530-2EA2DF8913F8}"/>
              </a:ext>
            </a:extLst>
          </p:cNvPr>
          <p:cNvSpPr txBox="1"/>
          <p:nvPr/>
        </p:nvSpPr>
        <p:spPr>
          <a:xfrm>
            <a:off x="3058566" y="1927091"/>
            <a:ext cx="800432" cy="338554"/>
          </a:xfrm>
          <a:prstGeom prst="rect">
            <a:avLst/>
          </a:prstGeom>
          <a:noFill/>
        </p:spPr>
        <p:txBody>
          <a:bodyPr wrap="square" rtlCol="0">
            <a:spAutoFit/>
          </a:bodyPr>
          <a:lstStyle/>
          <a:p>
            <a:pPr algn="ctr"/>
            <a:r>
              <a:rPr lang="en-US" altLang="ko-KR" sz="1600"/>
              <a:t>am</a:t>
            </a:r>
            <a:endParaRPr lang="ko-KR" altLang="en-US" sz="1600"/>
          </a:p>
        </p:txBody>
      </p:sp>
      <p:sp>
        <p:nvSpPr>
          <p:cNvPr id="17" name="TextBox 16">
            <a:extLst>
              <a:ext uri="{FF2B5EF4-FFF2-40B4-BE49-F238E27FC236}">
                <a16:creationId xmlns:a16="http://schemas.microsoft.com/office/drawing/2014/main" id="{C237A13A-4DD6-736D-D265-9854B2E58369}"/>
              </a:ext>
            </a:extLst>
          </p:cNvPr>
          <p:cNvSpPr txBox="1"/>
          <p:nvPr/>
        </p:nvSpPr>
        <p:spPr>
          <a:xfrm>
            <a:off x="3932574" y="1927091"/>
            <a:ext cx="800432" cy="338554"/>
          </a:xfrm>
          <a:prstGeom prst="rect">
            <a:avLst/>
          </a:prstGeom>
          <a:noFill/>
        </p:spPr>
        <p:txBody>
          <a:bodyPr wrap="square" rtlCol="0">
            <a:spAutoFit/>
          </a:bodyPr>
          <a:lstStyle/>
          <a:p>
            <a:pPr algn="ctr"/>
            <a:r>
              <a:rPr lang="en-US" altLang="ko-KR" sz="1600"/>
              <a:t>a</a:t>
            </a:r>
            <a:endParaRPr lang="ko-KR" altLang="en-US" sz="1600"/>
          </a:p>
        </p:txBody>
      </p:sp>
      <p:sp>
        <p:nvSpPr>
          <p:cNvPr id="18" name="TextBox 17">
            <a:extLst>
              <a:ext uri="{FF2B5EF4-FFF2-40B4-BE49-F238E27FC236}">
                <a16:creationId xmlns:a16="http://schemas.microsoft.com/office/drawing/2014/main" id="{93A4436C-E37C-F213-E155-D39CA9969A2A}"/>
              </a:ext>
            </a:extLst>
          </p:cNvPr>
          <p:cNvSpPr txBox="1"/>
          <p:nvPr/>
        </p:nvSpPr>
        <p:spPr>
          <a:xfrm>
            <a:off x="4733006" y="1927091"/>
            <a:ext cx="963628" cy="338554"/>
          </a:xfrm>
          <a:prstGeom prst="rect">
            <a:avLst/>
          </a:prstGeom>
          <a:noFill/>
        </p:spPr>
        <p:txBody>
          <a:bodyPr wrap="square" rtlCol="0">
            <a:spAutoFit/>
          </a:bodyPr>
          <a:lstStyle/>
          <a:p>
            <a:pPr algn="ctr"/>
            <a:r>
              <a:rPr lang="en-US" altLang="ko-KR" sz="1600"/>
              <a:t>student</a:t>
            </a:r>
            <a:endParaRPr lang="ko-KR" altLang="en-US" sz="1600"/>
          </a:p>
        </p:txBody>
      </p:sp>
      <p:sp>
        <p:nvSpPr>
          <p:cNvPr id="19" name="TextBox 18">
            <a:extLst>
              <a:ext uri="{FF2B5EF4-FFF2-40B4-BE49-F238E27FC236}">
                <a16:creationId xmlns:a16="http://schemas.microsoft.com/office/drawing/2014/main" id="{534AB024-C82A-EAB8-0816-B9027443E6B4}"/>
              </a:ext>
            </a:extLst>
          </p:cNvPr>
          <p:cNvSpPr txBox="1"/>
          <p:nvPr/>
        </p:nvSpPr>
        <p:spPr>
          <a:xfrm>
            <a:off x="5740927" y="1927091"/>
            <a:ext cx="800432" cy="338554"/>
          </a:xfrm>
          <a:prstGeom prst="rect">
            <a:avLst/>
          </a:prstGeom>
          <a:noFill/>
        </p:spPr>
        <p:txBody>
          <a:bodyPr wrap="square" rtlCol="0">
            <a:spAutoFit/>
          </a:bodyPr>
          <a:lstStyle/>
          <a:p>
            <a:pPr algn="ctr"/>
            <a:r>
              <a:rPr lang="en-US" altLang="ko-KR" sz="1600"/>
              <a:t>&lt;eos&gt;</a:t>
            </a:r>
            <a:endParaRPr lang="ko-KR" altLang="en-US" sz="1600"/>
          </a:p>
        </p:txBody>
      </p:sp>
      <p:sp>
        <p:nvSpPr>
          <p:cNvPr id="20" name="TextBox 19">
            <a:extLst>
              <a:ext uri="{FF2B5EF4-FFF2-40B4-BE49-F238E27FC236}">
                <a16:creationId xmlns:a16="http://schemas.microsoft.com/office/drawing/2014/main" id="{406D46A2-496E-00BF-9E42-270AD68847E3}"/>
              </a:ext>
            </a:extLst>
          </p:cNvPr>
          <p:cNvSpPr txBox="1"/>
          <p:nvPr/>
        </p:nvSpPr>
        <p:spPr>
          <a:xfrm>
            <a:off x="7324367" y="3871535"/>
            <a:ext cx="3811112" cy="120032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b="0" i="0" u="none" strike="noStrike" cap="none" normalizeH="0" baseline="0">
                <a:ln>
                  <a:noFill/>
                </a:ln>
                <a:effectLst/>
                <a:latin typeface="Arial Unicode MS"/>
                <a:ea typeface="inherit"/>
              </a:rPr>
              <a:t>“</a:t>
            </a:r>
            <a:r>
              <a:rPr kumimoji="0" lang="ko-KR" altLang="ko-KR" b="0" i="0" u="none" strike="noStrike" cap="none" normalizeH="0" baseline="0">
                <a:ln>
                  <a:noFill/>
                </a:ln>
                <a:effectLst/>
                <a:latin typeface="Arial Unicode MS"/>
                <a:ea typeface="inherit"/>
              </a:rPr>
              <a:t>When predicting the current word, information about future words can be used, so the </a:t>
            </a:r>
            <a:r>
              <a:rPr kumimoji="0" lang="ko-KR" altLang="ko-KR" b="1" i="0" u="none" strike="noStrike" cap="none" normalizeH="0" baseline="0">
                <a:ln>
                  <a:noFill/>
                </a:ln>
                <a:effectLst/>
                <a:latin typeface="Arial Unicode MS"/>
                <a:ea typeface="inherit"/>
              </a:rPr>
              <a:t>Mask</a:t>
            </a:r>
            <a:r>
              <a:rPr kumimoji="0" lang="ko-KR" altLang="ko-KR" b="0" i="0" u="none" strike="noStrike" cap="none" normalizeH="0" baseline="0">
                <a:ln>
                  <a:noFill/>
                </a:ln>
                <a:effectLst/>
                <a:latin typeface="Arial Unicode MS"/>
                <a:ea typeface="inherit"/>
              </a:rPr>
              <a:t> technique is used</a:t>
            </a:r>
            <a:r>
              <a:rPr kumimoji="0" lang="en-US" altLang="ko-KR" b="0" i="0" u="none" strike="noStrike" cap="none" normalizeH="0" baseline="0">
                <a:ln>
                  <a:noFill/>
                </a:ln>
                <a:effectLst/>
                <a:latin typeface="Arial Unicode MS"/>
                <a:ea typeface="inherit"/>
              </a:rPr>
              <a:t>.”</a:t>
            </a:r>
            <a:r>
              <a:rPr kumimoji="0" lang="ko-KR" altLang="ko-KR" b="0" i="0" u="none" strike="noStrike" cap="none" normalizeH="0" baseline="0">
                <a:ln>
                  <a:noFill/>
                </a:ln>
                <a:effectLst/>
              </a:rPr>
              <a:t> </a:t>
            </a:r>
            <a:endParaRPr kumimoji="0" lang="ko-KR" altLang="ko-KR"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231886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E316-B26E-DC19-06AE-D4798B18D65D}"/>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BB5B1C48-EB84-0E89-EAD9-A86CDC1D0D00}"/>
              </a:ext>
            </a:extLst>
          </p:cNvPr>
          <p:cNvGraphicFramePr>
            <a:graphicFrameLocks noGrp="1"/>
          </p:cNvGraphicFramePr>
          <p:nvPr>
            <p:extLst>
              <p:ext uri="{D42A27DB-BD31-4B8C-83A1-F6EECF244321}">
                <p14:modId xmlns:p14="http://schemas.microsoft.com/office/powerpoint/2010/main" val="3739156281"/>
              </p:ext>
            </p:extLst>
          </p:nvPr>
        </p:nvGraphicFramePr>
        <p:xfrm>
          <a:off x="9233" y="573964"/>
          <a:ext cx="10631057" cy="457200"/>
        </p:xfrm>
        <a:graphic>
          <a:graphicData uri="http://schemas.openxmlformats.org/drawingml/2006/table">
            <a:tbl>
              <a:tblPr firstRow="1" bandRow="1">
                <a:tableStyleId>{5C22544A-7EE6-4342-B048-85BDC9FD1C3A}</a:tableStyleId>
              </a:tblPr>
              <a:tblGrid>
                <a:gridCol w="10631057">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t>
                      </a:r>
                      <a:r>
                        <a:rPr lang="en-US" altLang="ko-KR" sz="2400" b="1" spc="-150">
                          <a:solidFill>
                            <a:schemeClr val="tx1"/>
                          </a:solidFill>
                        </a:rPr>
                        <a:t>Intrance of Encoder-Decoder Attention</a:t>
                      </a:r>
                      <a:r>
                        <a:rPr lang="en-US" altLang="ko-KR" sz="2400" b="1">
                          <a:solidFill>
                            <a:schemeClr val="tx1"/>
                          </a:solidFill>
                        </a:rPr>
                        <a:t>)</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8" name="그림 7">
            <a:extLst>
              <a:ext uri="{FF2B5EF4-FFF2-40B4-BE49-F238E27FC236}">
                <a16:creationId xmlns:a16="http://schemas.microsoft.com/office/drawing/2014/main" id="{CA96E7E4-061A-1EFB-F7C0-C2111F5404DF}"/>
              </a:ext>
            </a:extLst>
          </p:cNvPr>
          <p:cNvPicPr>
            <a:picLocks noChangeAspect="1"/>
          </p:cNvPicPr>
          <p:nvPr/>
        </p:nvPicPr>
        <p:blipFill>
          <a:blip r:embed="rId2"/>
          <a:stretch>
            <a:fillRect/>
          </a:stretch>
        </p:blipFill>
        <p:spPr>
          <a:xfrm>
            <a:off x="11061357" y="35035"/>
            <a:ext cx="1121410" cy="3306821"/>
          </a:xfrm>
          <a:prstGeom prst="rect">
            <a:avLst/>
          </a:prstGeom>
        </p:spPr>
      </p:pic>
      <p:pic>
        <p:nvPicPr>
          <p:cNvPr id="12290" name="Picture 2">
            <a:extLst>
              <a:ext uri="{FF2B5EF4-FFF2-40B4-BE49-F238E27FC236}">
                <a16:creationId xmlns:a16="http://schemas.microsoft.com/office/drawing/2014/main" id="{0D309C65-82C9-482D-D700-D968482AF9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776" t="29235" r="369" b="29457"/>
          <a:stretch/>
        </p:blipFill>
        <p:spPr bwMode="auto">
          <a:xfrm>
            <a:off x="3320059" y="3969683"/>
            <a:ext cx="6415069" cy="20524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EF8849-719D-5B18-0DDC-3FEDF7D0CAD1}"/>
              </a:ext>
            </a:extLst>
          </p:cNvPr>
          <p:cNvSpPr txBox="1"/>
          <p:nvPr/>
        </p:nvSpPr>
        <p:spPr>
          <a:xfrm>
            <a:off x="424873" y="2492355"/>
            <a:ext cx="8092015" cy="1477328"/>
          </a:xfrm>
          <a:prstGeom prst="rect">
            <a:avLst/>
          </a:prstGeom>
          <a:noFill/>
        </p:spPr>
        <p:txBody>
          <a:bodyPr wrap="square" rtlCol="0">
            <a:spAutoFit/>
          </a:bodyPr>
          <a:lstStyle/>
          <a:p>
            <a:r>
              <a:rPr kumimoji="0" lang="en-US" altLang="ko-KR" b="0" i="0" u="none" strike="noStrike" cap="none" normalizeH="0" baseline="0">
                <a:ln>
                  <a:noFill/>
                </a:ln>
                <a:effectLst/>
                <a:ea typeface="inherit"/>
              </a:rPr>
              <a:t>“</a:t>
            </a:r>
            <a:r>
              <a:rPr kumimoji="0" lang="ko-KR" altLang="ko-KR" b="0" i="0" u="none" strike="noStrike" cap="none" normalizeH="0" baseline="0">
                <a:ln>
                  <a:noFill/>
                </a:ln>
                <a:effectLst/>
                <a:ea typeface="inherit"/>
              </a:rPr>
              <a:t>In Encoder-Decoder Attention, </a:t>
            </a:r>
            <a:r>
              <a:rPr kumimoji="0" lang="ko-KR" altLang="ko-KR" b="1" i="0" u="none" strike="noStrike" cap="none" normalizeH="0" baseline="0">
                <a:ln>
                  <a:noFill/>
                </a:ln>
                <a:effectLst/>
                <a:ea typeface="inherit"/>
              </a:rPr>
              <a:t>Q, K, and V are generated from different sources</a:t>
            </a:r>
            <a:r>
              <a:rPr kumimoji="0" lang="ko-KR" altLang="ko-KR" b="0" i="0" u="none" strike="noStrike" cap="none" normalizeH="0" baseline="0">
                <a:ln>
                  <a:noFill/>
                </a:ln>
                <a:effectLst/>
                <a:ea typeface="inherit"/>
              </a:rPr>
              <a:t>. Q is generated from the current output of the decoder, and K and V are taken from the output generated from the entire input sequence processed by the encoder.</a:t>
            </a:r>
            <a:r>
              <a:rPr kumimoji="0" lang="en-US" altLang="ko-KR" b="0" i="0" u="none" strike="noStrike" cap="none" normalizeH="0" baseline="0">
                <a:ln>
                  <a:noFill/>
                </a:ln>
                <a:effectLst/>
                <a:ea typeface="inherit"/>
              </a:rPr>
              <a:t>”</a:t>
            </a:r>
            <a:endParaRPr kumimoji="0" lang="ko-KR" altLang="ko-KR" b="0" i="0" u="none" strike="noStrike" cap="none" normalizeH="0" baseline="0">
              <a:ln>
                <a:noFill/>
              </a:ln>
              <a:effectLst/>
            </a:endParaRPr>
          </a:p>
          <a:p>
            <a:endParaRPr lang="ko-KR" altLang="en-US"/>
          </a:p>
        </p:txBody>
      </p:sp>
    </p:spTree>
    <p:extLst>
      <p:ext uri="{BB962C8B-B14F-4D97-AF65-F5344CB8AC3E}">
        <p14:creationId xmlns:p14="http://schemas.microsoft.com/office/powerpoint/2010/main" val="2457085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625C-0C9A-07FE-8670-EEE27BB548B6}"/>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E7AF7B39-146E-AA0B-00F5-5E83EF2FC1DF}"/>
              </a:ext>
            </a:extLst>
          </p:cNvPr>
          <p:cNvGraphicFramePr>
            <a:graphicFrameLocks noGrp="1"/>
          </p:cNvGraphicFramePr>
          <p:nvPr>
            <p:extLst>
              <p:ext uri="{D42A27DB-BD31-4B8C-83A1-F6EECF244321}">
                <p14:modId xmlns:p14="http://schemas.microsoft.com/office/powerpoint/2010/main" val="813284858"/>
              </p:ext>
            </p:extLst>
          </p:nvPr>
        </p:nvGraphicFramePr>
        <p:xfrm>
          <a:off x="9233" y="573964"/>
          <a:ext cx="9744367" cy="457200"/>
        </p:xfrm>
        <a:graphic>
          <a:graphicData uri="http://schemas.openxmlformats.org/drawingml/2006/table">
            <a:tbl>
              <a:tblPr firstRow="1" bandRow="1">
                <a:tableStyleId>{5C22544A-7EE6-4342-B048-85BDC9FD1C3A}</a:tableStyleId>
              </a:tblPr>
              <a:tblGrid>
                <a:gridCol w="9744367">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t>
                      </a:r>
                      <a:r>
                        <a:rPr lang="en-US" altLang="ko-KR" sz="2400" b="1" spc="0">
                          <a:solidFill>
                            <a:schemeClr val="tx1"/>
                          </a:solidFill>
                        </a:rPr>
                        <a:t>Encoder-Decoder Attention</a:t>
                      </a:r>
                      <a:r>
                        <a:rPr lang="en-US" altLang="ko-KR" sz="2400" b="1">
                          <a:solidFill>
                            <a:schemeClr val="tx1"/>
                          </a:solidFill>
                        </a:rPr>
                        <a:t>)</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8" name="그림 7">
            <a:extLst>
              <a:ext uri="{FF2B5EF4-FFF2-40B4-BE49-F238E27FC236}">
                <a16:creationId xmlns:a16="http://schemas.microsoft.com/office/drawing/2014/main" id="{3EBBC36A-5885-5C40-8B6C-48F9F6946DA1}"/>
              </a:ext>
            </a:extLst>
          </p:cNvPr>
          <p:cNvPicPr>
            <a:picLocks noChangeAspect="1"/>
          </p:cNvPicPr>
          <p:nvPr/>
        </p:nvPicPr>
        <p:blipFill>
          <a:blip r:embed="rId2"/>
          <a:stretch>
            <a:fillRect/>
          </a:stretch>
        </p:blipFill>
        <p:spPr>
          <a:xfrm>
            <a:off x="11061357" y="35035"/>
            <a:ext cx="1121410" cy="3306821"/>
          </a:xfrm>
          <a:prstGeom prst="rect">
            <a:avLst/>
          </a:prstGeom>
        </p:spPr>
      </p:pic>
      <p:sp>
        <p:nvSpPr>
          <p:cNvPr id="3" name="TextBox 2">
            <a:extLst>
              <a:ext uri="{FF2B5EF4-FFF2-40B4-BE49-F238E27FC236}">
                <a16:creationId xmlns:a16="http://schemas.microsoft.com/office/drawing/2014/main" id="{F08CF857-4B08-6842-9655-62D9C8E90EF3}"/>
              </a:ext>
            </a:extLst>
          </p:cNvPr>
          <p:cNvSpPr txBox="1"/>
          <p:nvPr/>
        </p:nvSpPr>
        <p:spPr>
          <a:xfrm>
            <a:off x="285135" y="1587530"/>
            <a:ext cx="8740878" cy="1754326"/>
          </a:xfrm>
          <a:prstGeom prst="rect">
            <a:avLst/>
          </a:prstGeom>
          <a:noFill/>
        </p:spPr>
        <p:txBody>
          <a:bodyPr wrap="square" rtlCol="0">
            <a:spAutoFit/>
          </a:bodyPr>
          <a:lstStyle/>
          <a:p>
            <a:r>
              <a:rPr lang="en-US" altLang="ko-KR"/>
              <a:t>“Thanks to </a:t>
            </a:r>
            <a:r>
              <a:rPr lang="en-US" altLang="ko-KR" b="1"/>
              <a:t>Encoder-Decoder Attention</a:t>
            </a:r>
            <a:r>
              <a:rPr lang="en-US" altLang="ko-KR"/>
              <a:t>, the decoder can calculate which part of the input is most relevant to each output. Based on this, the decoder selectively extracts the necessary information from specific parts of the encoder's output, utilizing the most contextually relevant information at the current step. This process helps the decoder make optimal predictions for the input sentence as a whole.”</a:t>
            </a:r>
            <a:endParaRPr lang="ko-KR" altLang="en-US"/>
          </a:p>
        </p:txBody>
      </p:sp>
      <p:pic>
        <p:nvPicPr>
          <p:cNvPr id="4" name="Picture 4">
            <a:extLst>
              <a:ext uri="{FF2B5EF4-FFF2-40B4-BE49-F238E27FC236}">
                <a16:creationId xmlns:a16="http://schemas.microsoft.com/office/drawing/2014/main" id="{64579F5C-0388-2E28-D798-FAA4E7CF1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712" y="3152637"/>
            <a:ext cx="6374645" cy="367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46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70A5E-2705-A016-0120-97F8BC656E32}"/>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7E27AE23-4D3E-1B65-1B84-D919616E1B44}"/>
              </a:ext>
            </a:extLst>
          </p:cNvPr>
          <p:cNvGraphicFramePr>
            <a:graphicFrameLocks noGrp="1"/>
          </p:cNvGraphicFramePr>
          <p:nvPr>
            <p:extLst>
              <p:ext uri="{D42A27DB-BD31-4B8C-83A1-F6EECF244321}">
                <p14:modId xmlns:p14="http://schemas.microsoft.com/office/powerpoint/2010/main" val="17188141"/>
              </p:ext>
            </p:extLst>
          </p:nvPr>
        </p:nvGraphicFramePr>
        <p:xfrm>
          <a:off x="9234" y="573964"/>
          <a:ext cx="10169240" cy="457200"/>
        </p:xfrm>
        <a:graphic>
          <a:graphicData uri="http://schemas.openxmlformats.org/drawingml/2006/table">
            <a:tbl>
              <a:tblPr firstRow="1" bandRow="1">
                <a:tableStyleId>{5C22544A-7EE6-4342-B048-85BDC9FD1C3A}</a:tableStyleId>
              </a:tblPr>
              <a:tblGrid>
                <a:gridCol w="10169240">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a:t>
                      </a:r>
                      <a:r>
                        <a:rPr lang="en-US" altLang="ko-KR" sz="2400" spc="-150">
                          <a:solidFill>
                            <a:schemeClr val="tx1"/>
                          </a:solidFill>
                        </a:rPr>
                        <a:t>Visualize model operation process</a:t>
                      </a:r>
                      <a:r>
                        <a:rPr lang="en-US" altLang="ko-KR" sz="2400" b="1">
                          <a:solidFill>
                            <a:schemeClr val="tx1"/>
                          </a:solidFill>
                        </a:rPr>
                        <a:t>)</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8" name="그림 7">
            <a:extLst>
              <a:ext uri="{FF2B5EF4-FFF2-40B4-BE49-F238E27FC236}">
                <a16:creationId xmlns:a16="http://schemas.microsoft.com/office/drawing/2014/main" id="{E9D65063-C5F4-22E7-B579-74091BBAFC98}"/>
              </a:ext>
            </a:extLst>
          </p:cNvPr>
          <p:cNvPicPr>
            <a:picLocks noChangeAspect="1"/>
          </p:cNvPicPr>
          <p:nvPr/>
        </p:nvPicPr>
        <p:blipFill>
          <a:blip r:embed="rId2"/>
          <a:stretch>
            <a:fillRect/>
          </a:stretch>
        </p:blipFill>
        <p:spPr>
          <a:xfrm>
            <a:off x="11061357" y="35035"/>
            <a:ext cx="1121410" cy="3306821"/>
          </a:xfrm>
          <a:prstGeom prst="rect">
            <a:avLst/>
          </a:prstGeom>
        </p:spPr>
      </p:pic>
      <p:pic>
        <p:nvPicPr>
          <p:cNvPr id="1026" name="Picture 2">
            <a:extLst>
              <a:ext uri="{FF2B5EF4-FFF2-40B4-BE49-F238E27FC236}">
                <a16:creationId xmlns:a16="http://schemas.microsoft.com/office/drawing/2014/main" id="{41FAAEFC-F5A0-C38A-8671-F1E2F4934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157" y="1677289"/>
            <a:ext cx="8819280" cy="484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281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04C5F-41F6-1341-BAA3-6CB5D1B2684A}"/>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0F955975-2390-61EA-A855-B752E737103A}"/>
              </a:ext>
            </a:extLst>
          </p:cNvPr>
          <p:cNvGraphicFramePr>
            <a:graphicFrameLocks noGrp="1"/>
          </p:cNvGraphicFramePr>
          <p:nvPr>
            <p:extLst>
              <p:ext uri="{D42A27DB-BD31-4B8C-83A1-F6EECF244321}">
                <p14:modId xmlns:p14="http://schemas.microsoft.com/office/powerpoint/2010/main" val="3596983247"/>
              </p:ext>
            </p:extLst>
          </p:nvPr>
        </p:nvGraphicFramePr>
        <p:xfrm>
          <a:off x="9234" y="573964"/>
          <a:ext cx="10169240" cy="457200"/>
        </p:xfrm>
        <a:graphic>
          <a:graphicData uri="http://schemas.openxmlformats.org/drawingml/2006/table">
            <a:tbl>
              <a:tblPr firstRow="1" bandRow="1">
                <a:tableStyleId>{5C22544A-7EE6-4342-B048-85BDC9FD1C3A}</a:tableStyleId>
              </a:tblPr>
              <a:tblGrid>
                <a:gridCol w="10169240">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3. Results</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3" name="그림 2">
            <a:extLst>
              <a:ext uri="{FF2B5EF4-FFF2-40B4-BE49-F238E27FC236}">
                <a16:creationId xmlns:a16="http://schemas.microsoft.com/office/drawing/2014/main" id="{C21DB3ED-2C1C-AE5B-2010-8487B36C7CBB}"/>
              </a:ext>
            </a:extLst>
          </p:cNvPr>
          <p:cNvPicPr>
            <a:picLocks noChangeAspect="1"/>
          </p:cNvPicPr>
          <p:nvPr/>
        </p:nvPicPr>
        <p:blipFill>
          <a:blip r:embed="rId2"/>
          <a:stretch>
            <a:fillRect/>
          </a:stretch>
        </p:blipFill>
        <p:spPr>
          <a:xfrm>
            <a:off x="167943" y="1352948"/>
            <a:ext cx="5593382" cy="3634689"/>
          </a:xfrm>
          <a:prstGeom prst="rect">
            <a:avLst/>
          </a:prstGeom>
        </p:spPr>
      </p:pic>
      <p:pic>
        <p:nvPicPr>
          <p:cNvPr id="7" name="그림 6">
            <a:extLst>
              <a:ext uri="{FF2B5EF4-FFF2-40B4-BE49-F238E27FC236}">
                <a16:creationId xmlns:a16="http://schemas.microsoft.com/office/drawing/2014/main" id="{C099DADB-3204-9BDA-C0E1-1DC1D9074A9F}"/>
              </a:ext>
            </a:extLst>
          </p:cNvPr>
          <p:cNvPicPr>
            <a:picLocks noChangeAspect="1"/>
          </p:cNvPicPr>
          <p:nvPr/>
        </p:nvPicPr>
        <p:blipFill>
          <a:blip r:embed="rId3"/>
          <a:stretch>
            <a:fillRect/>
          </a:stretch>
        </p:blipFill>
        <p:spPr>
          <a:xfrm>
            <a:off x="6413252" y="4109499"/>
            <a:ext cx="5202819" cy="2418993"/>
          </a:xfrm>
          <a:prstGeom prst="rect">
            <a:avLst/>
          </a:prstGeom>
        </p:spPr>
      </p:pic>
      <p:pic>
        <p:nvPicPr>
          <p:cNvPr id="10" name="그림 9">
            <a:extLst>
              <a:ext uri="{FF2B5EF4-FFF2-40B4-BE49-F238E27FC236}">
                <a16:creationId xmlns:a16="http://schemas.microsoft.com/office/drawing/2014/main" id="{BB3A58C1-9A86-4AC2-4A15-992BC33F615D}"/>
              </a:ext>
            </a:extLst>
          </p:cNvPr>
          <p:cNvPicPr>
            <a:picLocks noChangeAspect="1"/>
          </p:cNvPicPr>
          <p:nvPr/>
        </p:nvPicPr>
        <p:blipFill>
          <a:blip r:embed="rId4">
            <a:alphaModFix amt="85000"/>
          </a:blip>
          <a:stretch>
            <a:fillRect/>
          </a:stretch>
        </p:blipFill>
        <p:spPr>
          <a:xfrm>
            <a:off x="8878529" y="0"/>
            <a:ext cx="3304237" cy="2244160"/>
          </a:xfrm>
          <a:prstGeom prst="rect">
            <a:avLst/>
          </a:prstGeom>
        </p:spPr>
      </p:pic>
    </p:spTree>
    <p:extLst>
      <p:ext uri="{BB962C8B-B14F-4D97-AF65-F5344CB8AC3E}">
        <p14:creationId xmlns:p14="http://schemas.microsoft.com/office/powerpoint/2010/main" val="335843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3256C6D-4593-EC80-7FA8-90AEE74D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97" y="1825347"/>
            <a:ext cx="10771540" cy="44586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표 4">
            <a:extLst>
              <a:ext uri="{FF2B5EF4-FFF2-40B4-BE49-F238E27FC236}">
                <a16:creationId xmlns:a16="http://schemas.microsoft.com/office/drawing/2014/main" id="{F748FB76-BCFD-CEAD-EBDE-6B7AAC5FD0EA}"/>
              </a:ext>
            </a:extLst>
          </p:cNvPr>
          <p:cNvGraphicFramePr>
            <a:graphicFrameLocks noGrp="1"/>
          </p:cNvGraphicFramePr>
          <p:nvPr>
            <p:extLst>
              <p:ext uri="{D42A27DB-BD31-4B8C-83A1-F6EECF244321}">
                <p14:modId xmlns:p14="http://schemas.microsoft.com/office/powerpoint/2010/main" val="2648521897"/>
              </p:ext>
            </p:extLst>
          </p:nvPr>
        </p:nvGraphicFramePr>
        <p:xfrm>
          <a:off x="9236" y="573964"/>
          <a:ext cx="8128000" cy="4572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603317457"/>
                    </a:ext>
                  </a:extLst>
                </a:gridCol>
              </a:tblGrid>
              <a:tr h="0">
                <a:tc>
                  <a:txBody>
                    <a:bodyPr/>
                    <a:lstStyle/>
                    <a:p>
                      <a:pPr latinLnBrk="1"/>
                      <a:r>
                        <a:rPr lang="en-US" altLang="ko-KR" sz="2400">
                          <a:solidFill>
                            <a:schemeClr val="tx1"/>
                          </a:solidFill>
                        </a:rPr>
                        <a:t>1. Introduction</a:t>
                      </a:r>
                      <a:endParaRPr lang="ko-KR" altLang="en-US" sz="2400">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spTree>
    <p:extLst>
      <p:ext uri="{BB962C8B-B14F-4D97-AF65-F5344CB8AC3E}">
        <p14:creationId xmlns:p14="http://schemas.microsoft.com/office/powerpoint/2010/main" val="1575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DC68F-0C20-C21B-7640-A6FDEF1ECE73}"/>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6BCCA902-CD7C-F96A-97AF-A92FAFE581F4}"/>
              </a:ext>
            </a:extLst>
          </p:cNvPr>
          <p:cNvGraphicFramePr>
            <a:graphicFrameLocks noGrp="1"/>
          </p:cNvGraphicFramePr>
          <p:nvPr>
            <p:extLst>
              <p:ext uri="{D42A27DB-BD31-4B8C-83A1-F6EECF244321}">
                <p14:modId xmlns:p14="http://schemas.microsoft.com/office/powerpoint/2010/main" val="741751614"/>
              </p:ext>
            </p:extLst>
          </p:nvPr>
        </p:nvGraphicFramePr>
        <p:xfrm>
          <a:off x="9234" y="573964"/>
          <a:ext cx="10169240" cy="457200"/>
        </p:xfrm>
        <a:graphic>
          <a:graphicData uri="http://schemas.openxmlformats.org/drawingml/2006/table">
            <a:tbl>
              <a:tblPr firstRow="1" bandRow="1">
                <a:tableStyleId>{5C22544A-7EE6-4342-B048-85BDC9FD1C3A}</a:tableStyleId>
              </a:tblPr>
              <a:tblGrid>
                <a:gridCol w="10169240">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4. Conclusion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sp>
        <p:nvSpPr>
          <p:cNvPr id="9" name="TextBox 8">
            <a:extLst>
              <a:ext uri="{FF2B5EF4-FFF2-40B4-BE49-F238E27FC236}">
                <a16:creationId xmlns:a16="http://schemas.microsoft.com/office/drawing/2014/main" id="{CA2A5383-A016-23EF-49F8-FE2187555DE9}"/>
              </a:ext>
            </a:extLst>
          </p:cNvPr>
          <p:cNvSpPr txBox="1"/>
          <p:nvPr/>
        </p:nvSpPr>
        <p:spPr>
          <a:xfrm>
            <a:off x="2851355" y="2683277"/>
            <a:ext cx="6489290" cy="2031325"/>
          </a:xfrm>
          <a:prstGeom prst="rect">
            <a:avLst/>
          </a:prstGeom>
          <a:noFill/>
        </p:spPr>
        <p:txBody>
          <a:bodyPr wrap="square">
            <a:spAutoFit/>
          </a:bodyPr>
          <a:lstStyle/>
          <a:p>
            <a:r>
              <a:rPr lang="en-US" altLang="ko-KR"/>
              <a:t>“The Transformer is the first model to replace recurrent layers with multi-head self-attention, achieving superior performance and faster training speed in tasks like WMT 2014 English-to-German and English-to-French translation. This model has the potential to be extended to handle various inputs and outputs, including not only text but also images and audio.”</a:t>
            </a:r>
            <a:endParaRPr lang="ko-KR" altLang="en-US"/>
          </a:p>
        </p:txBody>
      </p:sp>
      <p:cxnSp>
        <p:nvCxnSpPr>
          <p:cNvPr id="11" name="직선 연결선 10">
            <a:extLst>
              <a:ext uri="{FF2B5EF4-FFF2-40B4-BE49-F238E27FC236}">
                <a16:creationId xmlns:a16="http://schemas.microsoft.com/office/drawing/2014/main" id="{FF5C6844-3E8A-CA7C-D7CD-13AEA87252CC}"/>
              </a:ext>
            </a:extLst>
          </p:cNvPr>
          <p:cNvCxnSpPr/>
          <p:nvPr/>
        </p:nvCxnSpPr>
        <p:spPr>
          <a:xfrm>
            <a:off x="5456903" y="2993475"/>
            <a:ext cx="3283974"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직선 연결선 13">
            <a:extLst>
              <a:ext uri="{FF2B5EF4-FFF2-40B4-BE49-F238E27FC236}">
                <a16:creationId xmlns:a16="http://schemas.microsoft.com/office/drawing/2014/main" id="{70A39AF7-947D-C45E-402D-C50A578C416A}"/>
              </a:ext>
            </a:extLst>
          </p:cNvPr>
          <p:cNvCxnSpPr>
            <a:cxnSpLocks/>
          </p:cNvCxnSpPr>
          <p:nvPr/>
        </p:nvCxnSpPr>
        <p:spPr>
          <a:xfrm>
            <a:off x="2925097" y="3313023"/>
            <a:ext cx="376083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직선 연결선 15">
            <a:extLst>
              <a:ext uri="{FF2B5EF4-FFF2-40B4-BE49-F238E27FC236}">
                <a16:creationId xmlns:a16="http://schemas.microsoft.com/office/drawing/2014/main" id="{7D642415-D9EB-46DD-8C91-4EEB3E2979FE}"/>
              </a:ext>
            </a:extLst>
          </p:cNvPr>
          <p:cNvCxnSpPr>
            <a:cxnSpLocks/>
          </p:cNvCxnSpPr>
          <p:nvPr/>
        </p:nvCxnSpPr>
        <p:spPr>
          <a:xfrm>
            <a:off x="4980039" y="4104520"/>
            <a:ext cx="376083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직선 연결선 16">
            <a:extLst>
              <a:ext uri="{FF2B5EF4-FFF2-40B4-BE49-F238E27FC236}">
                <a16:creationId xmlns:a16="http://schemas.microsoft.com/office/drawing/2014/main" id="{F0F1F196-C520-BD0F-4CC2-BB08FE655C2A}"/>
              </a:ext>
            </a:extLst>
          </p:cNvPr>
          <p:cNvCxnSpPr>
            <a:cxnSpLocks/>
          </p:cNvCxnSpPr>
          <p:nvPr/>
        </p:nvCxnSpPr>
        <p:spPr>
          <a:xfrm>
            <a:off x="2925097" y="4394572"/>
            <a:ext cx="6218903"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직선 연결선 19">
            <a:extLst>
              <a:ext uri="{FF2B5EF4-FFF2-40B4-BE49-F238E27FC236}">
                <a16:creationId xmlns:a16="http://schemas.microsoft.com/office/drawing/2014/main" id="{82A5EEF5-A9A2-BB82-A778-9BE12A064BD6}"/>
              </a:ext>
            </a:extLst>
          </p:cNvPr>
          <p:cNvCxnSpPr>
            <a:cxnSpLocks/>
          </p:cNvCxnSpPr>
          <p:nvPr/>
        </p:nvCxnSpPr>
        <p:spPr>
          <a:xfrm>
            <a:off x="2925097" y="4650693"/>
            <a:ext cx="1853380"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4" name="그림 3">
            <a:extLst>
              <a:ext uri="{FF2B5EF4-FFF2-40B4-BE49-F238E27FC236}">
                <a16:creationId xmlns:a16="http://schemas.microsoft.com/office/drawing/2014/main" id="{4212B10B-0BC8-E9C4-0FA8-AB82AD0B34F0}"/>
              </a:ext>
            </a:extLst>
          </p:cNvPr>
          <p:cNvPicPr>
            <a:picLocks noChangeAspect="1"/>
          </p:cNvPicPr>
          <p:nvPr/>
        </p:nvPicPr>
        <p:blipFill>
          <a:blip r:embed="rId2">
            <a:alphaModFix amt="70000"/>
          </a:blip>
          <a:stretch>
            <a:fillRect/>
          </a:stretch>
        </p:blipFill>
        <p:spPr>
          <a:xfrm>
            <a:off x="8367725" y="2"/>
            <a:ext cx="3815041" cy="2031326"/>
          </a:xfrm>
          <a:prstGeom prst="rect">
            <a:avLst/>
          </a:prstGeom>
        </p:spPr>
      </p:pic>
    </p:spTree>
    <p:extLst>
      <p:ext uri="{BB962C8B-B14F-4D97-AF65-F5344CB8AC3E}">
        <p14:creationId xmlns:p14="http://schemas.microsoft.com/office/powerpoint/2010/main" val="82605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BAC77-38DD-277D-4840-996831E46C18}"/>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66BF77F2-0EB7-19C3-0E8A-155DF1127C49}"/>
              </a:ext>
            </a:extLst>
          </p:cNvPr>
          <p:cNvGraphicFramePr>
            <a:graphicFrameLocks noGrp="1"/>
          </p:cNvGraphicFramePr>
          <p:nvPr>
            <p:extLst>
              <p:ext uri="{D42A27DB-BD31-4B8C-83A1-F6EECF244321}">
                <p14:modId xmlns:p14="http://schemas.microsoft.com/office/powerpoint/2010/main" val="397111157"/>
              </p:ext>
            </p:extLst>
          </p:nvPr>
        </p:nvGraphicFramePr>
        <p:xfrm>
          <a:off x="9236" y="573964"/>
          <a:ext cx="8128000" cy="4572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603317457"/>
                    </a:ext>
                  </a:extLst>
                </a:gridCol>
              </a:tblGrid>
              <a:tr h="0">
                <a:tc>
                  <a:txBody>
                    <a:bodyPr/>
                    <a:lstStyle/>
                    <a:p>
                      <a:pPr latinLnBrk="1"/>
                      <a:r>
                        <a:rPr lang="en-US" altLang="ko-KR" sz="2400">
                          <a:solidFill>
                            <a:schemeClr val="tx1"/>
                          </a:solidFill>
                        </a:rPr>
                        <a:t>2. Background – overall architecture</a:t>
                      </a:r>
                      <a:endParaRPr lang="ko-KR" altLang="en-US" sz="2400">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006F90CA-E196-D4B4-997F-9F560B222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727" y="802564"/>
            <a:ext cx="3956044" cy="5826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0D7000-C59A-73BF-A54A-FB7B654D293B}"/>
              </a:ext>
            </a:extLst>
          </p:cNvPr>
          <p:cNvSpPr txBox="1"/>
          <p:nvPr/>
        </p:nvSpPr>
        <p:spPr>
          <a:xfrm>
            <a:off x="350982" y="2419927"/>
            <a:ext cx="6225309" cy="830997"/>
          </a:xfrm>
          <a:prstGeom prst="rect">
            <a:avLst/>
          </a:prstGeom>
          <a:noFill/>
        </p:spPr>
        <p:txBody>
          <a:bodyPr wrap="square" rtlCol="0">
            <a:spAutoFit/>
          </a:bodyPr>
          <a:lstStyle/>
          <a:p>
            <a:r>
              <a:rPr lang="en-US" altLang="ko-KR" sz="1600"/>
              <a:t>“The Transformer model consists of an </a:t>
            </a:r>
            <a:r>
              <a:rPr lang="en-US" altLang="ko-KR" sz="1600" b="1"/>
              <a:t>encoder-decoder architecture</a:t>
            </a:r>
            <a:r>
              <a:rPr lang="en-US" altLang="ko-KR" sz="1600"/>
              <a:t> designed for sequence-to-sequence tasks, such as machine translation.”</a:t>
            </a:r>
            <a:endParaRPr lang="ko-KR" altLang="en-US" sz="1600"/>
          </a:p>
        </p:txBody>
      </p:sp>
      <p:sp>
        <p:nvSpPr>
          <p:cNvPr id="6" name="직사각형 5">
            <a:extLst>
              <a:ext uri="{FF2B5EF4-FFF2-40B4-BE49-F238E27FC236}">
                <a16:creationId xmlns:a16="http://schemas.microsoft.com/office/drawing/2014/main" id="{99C12720-7FF1-152A-F8FA-D0B4DF9AA2AE}"/>
              </a:ext>
            </a:extLst>
          </p:cNvPr>
          <p:cNvSpPr/>
          <p:nvPr/>
        </p:nvSpPr>
        <p:spPr>
          <a:xfrm>
            <a:off x="7211567" y="2646516"/>
            <a:ext cx="2013527" cy="39807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48DEE89-E6E4-8377-97CD-EE591EE9C8B2}"/>
              </a:ext>
            </a:extLst>
          </p:cNvPr>
          <p:cNvSpPr/>
          <p:nvPr/>
        </p:nvSpPr>
        <p:spPr>
          <a:xfrm>
            <a:off x="9354403" y="739128"/>
            <a:ext cx="2013527" cy="588811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0" name="연결선: 구부러짐 39">
            <a:extLst>
              <a:ext uri="{FF2B5EF4-FFF2-40B4-BE49-F238E27FC236}">
                <a16:creationId xmlns:a16="http://schemas.microsoft.com/office/drawing/2014/main" id="{FC638CCD-78EE-2F5E-4E5F-83F5ADB8E9B2}"/>
              </a:ext>
            </a:extLst>
          </p:cNvPr>
          <p:cNvCxnSpPr>
            <a:cxnSpLocks/>
          </p:cNvCxnSpPr>
          <p:nvPr/>
        </p:nvCxnSpPr>
        <p:spPr>
          <a:xfrm flipV="1">
            <a:off x="5218545" y="1662545"/>
            <a:ext cx="4006549" cy="757382"/>
          </a:xfrm>
          <a:prstGeom prst="curvedConnector3">
            <a:avLst>
              <a:gd name="adj1" fmla="val 20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연결선: 구부러짐 44">
            <a:extLst>
              <a:ext uri="{FF2B5EF4-FFF2-40B4-BE49-F238E27FC236}">
                <a16:creationId xmlns:a16="http://schemas.microsoft.com/office/drawing/2014/main" id="{445CDC24-F6FC-09E8-3C7B-AEAB0CE0497E}"/>
              </a:ext>
            </a:extLst>
          </p:cNvPr>
          <p:cNvCxnSpPr/>
          <p:nvPr/>
        </p:nvCxnSpPr>
        <p:spPr>
          <a:xfrm>
            <a:off x="4479636" y="2724727"/>
            <a:ext cx="2613891" cy="895928"/>
          </a:xfrm>
          <a:prstGeom prst="curvedConnector3">
            <a:avLst>
              <a:gd name="adj1" fmla="val 177"/>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48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FD11B-2746-5DE1-0BBB-2A6E64156C23}"/>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17E4087F-71DD-9CC7-4B5B-26E1721D229E}"/>
              </a:ext>
            </a:extLst>
          </p:cNvPr>
          <p:cNvGraphicFramePr>
            <a:graphicFrameLocks noGrp="1"/>
          </p:cNvGraphicFramePr>
          <p:nvPr/>
        </p:nvGraphicFramePr>
        <p:xfrm>
          <a:off x="9235" y="573964"/>
          <a:ext cx="8285019" cy="457200"/>
        </p:xfrm>
        <a:graphic>
          <a:graphicData uri="http://schemas.openxmlformats.org/drawingml/2006/table">
            <a:tbl>
              <a:tblPr firstRow="1" bandRow="1">
                <a:tableStyleId>{5C22544A-7EE6-4342-B048-85BDC9FD1C3A}</a:tableStyleId>
              </a:tblPr>
              <a:tblGrid>
                <a:gridCol w="8285019">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(Input Embedding)</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2F891BFB-6425-3245-F95F-52D54F6D3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D3637C6-6D48-7CFC-95F1-0497C295B3A6}"/>
              </a:ext>
            </a:extLst>
          </p:cNvPr>
          <p:cNvSpPr txBox="1"/>
          <p:nvPr/>
        </p:nvSpPr>
        <p:spPr>
          <a:xfrm>
            <a:off x="339448" y="4122772"/>
            <a:ext cx="2299855" cy="338554"/>
          </a:xfrm>
          <a:prstGeom prst="rect">
            <a:avLst/>
          </a:prstGeom>
          <a:noFill/>
        </p:spPr>
        <p:txBody>
          <a:bodyPr wrap="square" rtlCol="0">
            <a:spAutoFit/>
          </a:bodyPr>
          <a:lstStyle/>
          <a:p>
            <a:r>
              <a:rPr lang="en-US" altLang="ko-KR" sz="1600"/>
              <a:t>“I am a student” </a:t>
            </a:r>
            <a:endParaRPr lang="ko-KR" altLang="en-US" sz="1600"/>
          </a:p>
        </p:txBody>
      </p:sp>
      <p:cxnSp>
        <p:nvCxnSpPr>
          <p:cNvPr id="8" name="직선 화살표 연결선 7">
            <a:extLst>
              <a:ext uri="{FF2B5EF4-FFF2-40B4-BE49-F238E27FC236}">
                <a16:creationId xmlns:a16="http://schemas.microsoft.com/office/drawing/2014/main" id="{0561EDD7-95D2-ACD1-6A2A-C1DED0D6BCD7}"/>
              </a:ext>
            </a:extLst>
          </p:cNvPr>
          <p:cNvCxnSpPr>
            <a:cxnSpLocks/>
          </p:cNvCxnSpPr>
          <p:nvPr/>
        </p:nvCxnSpPr>
        <p:spPr>
          <a:xfrm>
            <a:off x="2075890" y="4292049"/>
            <a:ext cx="4802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70453E4-9BAE-C5CB-37DC-D64DB3F5E69F}"/>
              </a:ext>
            </a:extLst>
          </p:cNvPr>
          <p:cNvSpPr txBox="1"/>
          <p:nvPr/>
        </p:nvSpPr>
        <p:spPr>
          <a:xfrm>
            <a:off x="2648542" y="4122772"/>
            <a:ext cx="2373745" cy="338554"/>
          </a:xfrm>
          <a:prstGeom prst="rect">
            <a:avLst/>
          </a:prstGeom>
          <a:noFill/>
        </p:spPr>
        <p:txBody>
          <a:bodyPr wrap="square" rtlCol="0">
            <a:spAutoFit/>
          </a:bodyPr>
          <a:lstStyle/>
          <a:p>
            <a:r>
              <a:rPr lang="en-US" altLang="ko-KR" sz="1600"/>
              <a:t>[I, </a:t>
            </a:r>
            <a:r>
              <a:rPr lang="en-US" altLang="ko-KR" sz="1600">
                <a:solidFill>
                  <a:srgbClr val="222222"/>
                </a:solidFill>
              </a:rPr>
              <a:t>am</a:t>
            </a:r>
            <a:r>
              <a:rPr lang="en-US" altLang="ko-KR" sz="1600"/>
              <a:t>, a, student]</a:t>
            </a:r>
            <a:endParaRPr lang="ko-KR" altLang="en-US" sz="160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EC1E16-9EDD-9DA5-86BB-B05C9FC078B3}"/>
                  </a:ext>
                </a:extLst>
              </p:cNvPr>
              <p:cNvSpPr txBox="1"/>
              <p:nvPr/>
            </p:nvSpPr>
            <p:spPr>
              <a:xfrm>
                <a:off x="5158525" y="4132069"/>
                <a:ext cx="1736446" cy="658514"/>
              </a:xfrm>
              <a:prstGeom prst="rect">
                <a:avLst/>
              </a:prstGeom>
              <a:noFill/>
            </p:spPr>
            <p:txBody>
              <a:bodyPr wrap="square" rtlCol="0">
                <a:spAutoFit/>
              </a:bodyPr>
              <a:lstStyle/>
              <a:p>
                <a14:m>
                  <m:oMath xmlns:m="http://schemas.openxmlformats.org/officeDocument/2006/math">
                    <m:r>
                      <a:rPr lang="en-US" altLang="ko-KR" b="0" i="1" smtClean="0">
                        <a:solidFill>
                          <a:srgbClr val="222222"/>
                        </a:solidFill>
                        <a:latin typeface="Cambria Math" panose="02040503050406030204" pitchFamily="18" charset="0"/>
                      </a:rPr>
                      <m:t> </m:t>
                    </m:r>
                    <m:sSub>
                      <m:sSubPr>
                        <m:ctrlPr>
                          <a:rPr lang="en-US" altLang="ko-KR" sz="1800" i="1" smtClean="0">
                            <a:solidFill>
                              <a:srgbClr val="222222"/>
                            </a:solidFill>
                            <a:effectLst/>
                            <a:latin typeface="Cambria Math" panose="02040503050406030204" pitchFamily="18" charset="0"/>
                          </a:rPr>
                        </m:ctrlPr>
                      </m:sSubPr>
                      <m:e>
                        <m:r>
                          <a:rPr lang="en-US" altLang="ko-KR" sz="1800" b="0" i="1">
                            <a:solidFill>
                              <a:srgbClr val="222222"/>
                            </a:solidFill>
                            <a:latin typeface="Cambria Math" panose="02040503050406030204" pitchFamily="18" charset="0"/>
                          </a:rPr>
                          <m:t>𝑒</m:t>
                        </m:r>
                      </m:e>
                      <m:sub>
                        <m:r>
                          <a:rPr lang="en-US" altLang="ko-KR" sz="1800" b="0" i="1">
                            <a:solidFill>
                              <a:srgbClr val="222222"/>
                            </a:solidFill>
                            <a:latin typeface="Cambria Math" panose="02040503050406030204" pitchFamily="18" charset="0"/>
                          </a:rPr>
                          <m:t>0</m:t>
                        </m:r>
                      </m:sub>
                    </m:sSub>
                    <m:sSub>
                      <m:sSubPr>
                        <m:ctrlPr>
                          <a:rPr lang="en-US" altLang="ko-KR" i="1">
                            <a:solidFill>
                              <a:srgbClr val="222222"/>
                            </a:solidFill>
                            <a:latin typeface="Cambria Math" panose="02040503050406030204" pitchFamily="18" charset="0"/>
                          </a:rPr>
                        </m:ctrlPr>
                      </m:sSubPr>
                      <m:e>
                        <m:r>
                          <a:rPr lang="en-US" altLang="ko-KR" b="0" i="1" smtClean="0">
                            <a:solidFill>
                              <a:srgbClr val="222222"/>
                            </a:solidFill>
                            <a:latin typeface="Cambria Math" panose="02040503050406030204" pitchFamily="18" charset="0"/>
                          </a:rPr>
                          <m:t>,  </m:t>
                        </m:r>
                        <m:r>
                          <a:rPr lang="en-US" altLang="ko-KR" b="0" i="1">
                            <a:solidFill>
                              <a:srgbClr val="222222"/>
                            </a:solidFill>
                            <a:latin typeface="Cambria Math" panose="02040503050406030204" pitchFamily="18" charset="0"/>
                          </a:rPr>
                          <m:t>𝑒</m:t>
                        </m:r>
                      </m:e>
                      <m:sub>
                        <m:r>
                          <a:rPr lang="en-US" altLang="ko-KR" b="0" i="1">
                            <a:solidFill>
                              <a:srgbClr val="222222"/>
                            </a:solidFill>
                            <a:latin typeface="Cambria Math" panose="02040503050406030204" pitchFamily="18" charset="0"/>
                          </a:rPr>
                          <m:t>1</m:t>
                        </m:r>
                      </m:sub>
                    </m:sSub>
                    <m:r>
                      <a:rPr lang="en-US" altLang="ko-KR" b="0" i="1">
                        <a:solidFill>
                          <a:srgbClr val="222222"/>
                        </a:solidFill>
                        <a:latin typeface="Cambria Math" panose="02040503050406030204" pitchFamily="18" charset="0"/>
                      </a:rPr>
                      <m:t>,</m:t>
                    </m:r>
                    <m:r>
                      <a:rPr lang="en-US" altLang="ko-KR" b="0" i="1" smtClean="0">
                        <a:solidFill>
                          <a:srgbClr val="222222"/>
                        </a:solidFill>
                        <a:latin typeface="Cambria Math" panose="02040503050406030204" pitchFamily="18" charset="0"/>
                      </a:rPr>
                      <m:t>  </m:t>
                    </m:r>
                    <m:sSub>
                      <m:sSubPr>
                        <m:ctrlPr>
                          <a:rPr lang="en-US" altLang="ko-KR" i="1">
                            <a:solidFill>
                              <a:srgbClr val="222222"/>
                            </a:solidFill>
                            <a:latin typeface="Cambria Math" panose="02040503050406030204" pitchFamily="18" charset="0"/>
                          </a:rPr>
                        </m:ctrlPr>
                      </m:sSubPr>
                      <m:e>
                        <m:r>
                          <a:rPr lang="en-US" altLang="ko-KR" b="0" i="1">
                            <a:solidFill>
                              <a:srgbClr val="222222"/>
                            </a:solidFill>
                            <a:latin typeface="Cambria Math" panose="02040503050406030204" pitchFamily="18" charset="0"/>
                          </a:rPr>
                          <m:t>𝑒</m:t>
                        </m:r>
                      </m:e>
                      <m:sub>
                        <m:r>
                          <a:rPr lang="en-US" altLang="ko-KR" b="0" i="1">
                            <a:solidFill>
                              <a:srgbClr val="222222"/>
                            </a:solidFill>
                            <a:latin typeface="Cambria Math" panose="02040503050406030204" pitchFamily="18" charset="0"/>
                          </a:rPr>
                          <m:t>2</m:t>
                        </m:r>
                      </m:sub>
                    </m:sSub>
                  </m:oMath>
                </a14:m>
                <a:r>
                  <a:rPr lang="en-US" altLang="ko-KR"/>
                  <a:t>,  </a:t>
                </a:r>
                <a14:m>
                  <m:oMath xmlns:m="http://schemas.openxmlformats.org/officeDocument/2006/math">
                    <m:sSub>
                      <m:sSubPr>
                        <m:ctrlPr>
                          <a:rPr lang="en-US" altLang="ko-KR" i="1">
                            <a:solidFill>
                              <a:srgbClr val="222222"/>
                            </a:solidFill>
                            <a:latin typeface="Cambria Math" panose="02040503050406030204" pitchFamily="18" charset="0"/>
                          </a:rPr>
                        </m:ctrlPr>
                      </m:sSubPr>
                      <m:e>
                        <m:r>
                          <a:rPr lang="en-US" altLang="ko-KR" i="1">
                            <a:solidFill>
                              <a:srgbClr val="222222"/>
                            </a:solidFill>
                            <a:latin typeface="Cambria Math" panose="02040503050406030204" pitchFamily="18" charset="0"/>
                          </a:rPr>
                          <m:t>𝑒</m:t>
                        </m:r>
                      </m:e>
                      <m:sub>
                        <m:r>
                          <a:rPr lang="en-US" altLang="ko-KR" i="1">
                            <a:solidFill>
                              <a:srgbClr val="222222"/>
                            </a:solidFill>
                            <a:latin typeface="Cambria Math" panose="02040503050406030204" pitchFamily="18" charset="0"/>
                          </a:rPr>
                          <m:t>3</m:t>
                        </m:r>
                      </m:sub>
                    </m:sSub>
                  </m:oMath>
                </a14:m>
                <a:endParaRPr lang="ko-KR" altLang="en-US"/>
              </a:p>
              <a:p>
                <a:endParaRPr lang="ko-KR" altLang="en-US"/>
              </a:p>
            </p:txBody>
          </p:sp>
        </mc:Choice>
        <mc:Fallback xmlns="">
          <p:sp>
            <p:nvSpPr>
              <p:cNvPr id="29" name="TextBox 28">
                <a:extLst>
                  <a:ext uri="{FF2B5EF4-FFF2-40B4-BE49-F238E27FC236}">
                    <a16:creationId xmlns:a16="http://schemas.microsoft.com/office/drawing/2014/main" id="{2FEC1E16-9EDD-9DA5-86BB-B05C9FC078B3}"/>
                  </a:ext>
                </a:extLst>
              </p:cNvPr>
              <p:cNvSpPr txBox="1">
                <a:spLocks noRot="1" noChangeAspect="1" noMove="1" noResize="1" noEditPoints="1" noAdjustHandles="1" noChangeArrowheads="1" noChangeShapeType="1" noTextEdit="1"/>
              </p:cNvSpPr>
              <p:nvPr/>
            </p:nvSpPr>
            <p:spPr>
              <a:xfrm>
                <a:off x="5158525" y="4132069"/>
                <a:ext cx="1736446" cy="658514"/>
              </a:xfrm>
              <a:prstGeom prst="rect">
                <a:avLst/>
              </a:prstGeom>
              <a:blipFill>
                <a:blip r:embed="rId3"/>
                <a:stretch>
                  <a:fillRect t="-555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2C47B4-AFF0-FE18-A71B-6A117D600E62}"/>
                  </a:ext>
                </a:extLst>
              </p:cNvPr>
              <p:cNvSpPr txBox="1"/>
              <p:nvPr/>
            </p:nvSpPr>
            <p:spPr>
              <a:xfrm>
                <a:off x="5440237" y="4516804"/>
                <a:ext cx="1173021" cy="589200"/>
              </a:xfrm>
              <a:prstGeom prst="rect">
                <a:avLst/>
              </a:prstGeom>
              <a:noFill/>
            </p:spPr>
            <p:txBody>
              <a:bodyPr wrap="square" rtlCol="0">
                <a:spAutoFit/>
              </a:bodyPr>
              <a:lstStyle/>
              <a:p>
                <a14:m>
                  <m:oMath xmlns:m="http://schemas.openxmlformats.org/officeDocument/2006/math">
                    <m:sSub>
                      <m:sSubPr>
                        <m:ctrlPr>
                          <a:rPr lang="en-US" altLang="ko-KR" sz="1600" i="1" smtClean="0">
                            <a:solidFill>
                              <a:srgbClr val="222222"/>
                            </a:solidFill>
                            <a:effectLst/>
                            <a:latin typeface="Cambria Math" panose="02040503050406030204" pitchFamily="18" charset="0"/>
                          </a:rPr>
                        </m:ctrlPr>
                      </m:sSubPr>
                      <m:e>
                        <m:r>
                          <a:rPr lang="en-US" altLang="ko-KR" sz="1600" b="1" i="0">
                            <a:solidFill>
                              <a:srgbClr val="222222"/>
                            </a:solidFill>
                            <a:latin typeface="Cambria Math" panose="02040503050406030204" pitchFamily="18" charset="0"/>
                          </a:rPr>
                          <m:t>(</m:t>
                        </m:r>
                        <m:r>
                          <a:rPr lang="en-US" altLang="ko-KR" sz="1600" b="0" i="1" smtClean="0">
                            <a:solidFill>
                              <a:srgbClr val="222222"/>
                            </a:solidFill>
                            <a:latin typeface="Cambria Math" panose="02040503050406030204" pitchFamily="18" charset="0"/>
                          </a:rPr>
                          <m:t> </m:t>
                        </m:r>
                        <m:r>
                          <m:rPr>
                            <m:sty m:val="p"/>
                          </m:rPr>
                          <a:rPr lang="en-US" altLang="ko-KR" sz="1600" i="1">
                            <a:solidFill>
                              <a:srgbClr val="222222"/>
                            </a:solidFill>
                            <a:latin typeface="Cambria Math" panose="02040503050406030204" pitchFamily="18" charset="0"/>
                          </a:rPr>
                          <m:t>e</m:t>
                        </m:r>
                      </m:e>
                      <m:sub>
                        <m:r>
                          <m:rPr>
                            <m:sty m:val="p"/>
                          </m:rPr>
                          <a:rPr lang="en-US" altLang="ko-KR" sz="1600" i="1">
                            <a:solidFill>
                              <a:srgbClr val="222222"/>
                            </a:solidFill>
                            <a:latin typeface="Cambria Math" panose="02040503050406030204" pitchFamily="18" charset="0"/>
                          </a:rPr>
                          <m:t>i</m:t>
                        </m:r>
                      </m:sub>
                    </m:sSub>
                  </m:oMath>
                </a14:m>
                <a:r>
                  <a:rPr lang="ko-KR" altLang="en-US" sz="1600" b="1"/>
                  <a:t>  </a:t>
                </a:r>
                <a:r>
                  <a:rPr lang="ko-KR" altLang="en-US" sz="1600">
                    <a:solidFill>
                      <a:srgbClr val="222222"/>
                    </a:solidFill>
                    <a:latin typeface="MJXc-TeX-main-R"/>
                  </a:rPr>
                  <a:t>∈  </a:t>
                </a:r>
                <a14:m>
                  <m:oMath xmlns:m="http://schemas.openxmlformats.org/officeDocument/2006/math">
                    <m:sSup>
                      <m:sSupPr>
                        <m:ctrlPr>
                          <a:rPr lang="en-US" altLang="ko-KR" sz="1600" b="1" i="1">
                            <a:solidFill>
                              <a:srgbClr val="222222"/>
                            </a:solidFill>
                            <a:latin typeface="Cambria Math" panose="02040503050406030204" pitchFamily="18" charset="0"/>
                          </a:rPr>
                        </m:ctrlPr>
                      </m:sSupPr>
                      <m:e>
                        <m:r>
                          <m:rPr>
                            <m:sty m:val="p"/>
                          </m:rPr>
                          <a:rPr lang="en-US" altLang="ko-KR" sz="1600" b="1" i="1">
                            <a:solidFill>
                              <a:srgbClr val="222222"/>
                            </a:solidFill>
                            <a:latin typeface="Cambria Math" panose="02040503050406030204" pitchFamily="18" charset="0"/>
                          </a:rPr>
                          <m:t>R</m:t>
                        </m:r>
                      </m:e>
                      <m:sup>
                        <m:r>
                          <m:rPr>
                            <m:sty m:val="p"/>
                          </m:rPr>
                          <a:rPr lang="en-US" altLang="ko-KR" sz="1600" b="1" i="1">
                            <a:solidFill>
                              <a:srgbClr val="222222"/>
                            </a:solidFill>
                            <a:latin typeface="Cambria Math" panose="02040503050406030204" pitchFamily="18" charset="0"/>
                          </a:rPr>
                          <m:t>E</m:t>
                        </m:r>
                      </m:sup>
                    </m:sSup>
                  </m:oMath>
                </a14:m>
                <a:r>
                  <a:rPr lang="ko-KR" altLang="en-US" sz="1600" b="1"/>
                  <a:t> </a:t>
                </a:r>
                <a:r>
                  <a:rPr lang="en-US" altLang="ko-KR" sz="1600"/>
                  <a:t>)</a:t>
                </a:r>
                <a:endParaRPr lang="ko-KR" altLang="en-US" sz="1600"/>
              </a:p>
              <a:p>
                <a:endParaRPr lang="ko-KR" altLang="en-US" sz="1600" b="1"/>
              </a:p>
            </p:txBody>
          </p:sp>
        </mc:Choice>
        <mc:Fallback xmlns="">
          <p:sp>
            <p:nvSpPr>
              <p:cNvPr id="30" name="TextBox 29">
                <a:extLst>
                  <a:ext uri="{FF2B5EF4-FFF2-40B4-BE49-F238E27FC236}">
                    <a16:creationId xmlns:a16="http://schemas.microsoft.com/office/drawing/2014/main" id="{112C47B4-AFF0-FE18-A71B-6A117D600E62}"/>
                  </a:ext>
                </a:extLst>
              </p:cNvPr>
              <p:cNvSpPr txBox="1">
                <a:spLocks noRot="1" noChangeAspect="1" noMove="1" noResize="1" noEditPoints="1" noAdjustHandles="1" noChangeArrowheads="1" noChangeShapeType="1" noTextEdit="1"/>
              </p:cNvSpPr>
              <p:nvPr/>
            </p:nvSpPr>
            <p:spPr>
              <a:xfrm>
                <a:off x="5440237" y="4516804"/>
                <a:ext cx="1173021" cy="589200"/>
              </a:xfrm>
              <a:prstGeom prst="rect">
                <a:avLst/>
              </a:prstGeom>
              <a:blipFill>
                <a:blip r:embed="rId4"/>
                <a:stretch>
                  <a:fillRect t="-4124" r="-7772"/>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405F6AB0-A364-705B-2B44-0B80DC930C4A}"/>
              </a:ext>
            </a:extLst>
          </p:cNvPr>
          <p:cNvSpPr txBox="1"/>
          <p:nvPr/>
        </p:nvSpPr>
        <p:spPr>
          <a:xfrm>
            <a:off x="2639303" y="4419095"/>
            <a:ext cx="309418" cy="338554"/>
          </a:xfrm>
          <a:prstGeom prst="rect">
            <a:avLst/>
          </a:prstGeom>
          <a:noFill/>
        </p:spPr>
        <p:txBody>
          <a:bodyPr wrap="square" rtlCol="0">
            <a:spAutoFit/>
          </a:bodyPr>
          <a:lstStyle/>
          <a:p>
            <a:r>
              <a:rPr lang="en-US" altLang="ko-KR" sz="1600"/>
              <a:t>②</a:t>
            </a:r>
            <a:endParaRPr lang="ko-KR" altLang="en-US" sz="1600"/>
          </a:p>
        </p:txBody>
      </p:sp>
      <p:sp>
        <p:nvSpPr>
          <p:cNvPr id="42" name="TextBox 41">
            <a:extLst>
              <a:ext uri="{FF2B5EF4-FFF2-40B4-BE49-F238E27FC236}">
                <a16:creationId xmlns:a16="http://schemas.microsoft.com/office/drawing/2014/main" id="{40D452E1-A99E-426E-2A0D-961E5356C73D}"/>
              </a:ext>
            </a:extLst>
          </p:cNvPr>
          <p:cNvSpPr txBox="1"/>
          <p:nvPr/>
        </p:nvSpPr>
        <p:spPr>
          <a:xfrm>
            <a:off x="2939484" y="4419095"/>
            <a:ext cx="309418" cy="338554"/>
          </a:xfrm>
          <a:prstGeom prst="rect">
            <a:avLst/>
          </a:prstGeom>
          <a:noFill/>
        </p:spPr>
        <p:txBody>
          <a:bodyPr wrap="square" rtlCol="0">
            <a:spAutoFit/>
          </a:bodyPr>
          <a:lstStyle/>
          <a:p>
            <a:r>
              <a:rPr lang="en-US" altLang="ko-KR" sz="1600"/>
              <a:t>③</a:t>
            </a:r>
            <a:endParaRPr lang="ko-KR" altLang="en-US" sz="1600" b="1"/>
          </a:p>
        </p:txBody>
      </p:sp>
      <p:sp>
        <p:nvSpPr>
          <p:cNvPr id="43" name="TextBox 42">
            <a:extLst>
              <a:ext uri="{FF2B5EF4-FFF2-40B4-BE49-F238E27FC236}">
                <a16:creationId xmlns:a16="http://schemas.microsoft.com/office/drawing/2014/main" id="{1E855F53-0A1D-6885-13E2-D6BD9D564B0F}"/>
              </a:ext>
            </a:extLst>
          </p:cNvPr>
          <p:cNvSpPr txBox="1"/>
          <p:nvPr/>
        </p:nvSpPr>
        <p:spPr>
          <a:xfrm>
            <a:off x="3258139" y="4419095"/>
            <a:ext cx="309418" cy="338554"/>
          </a:xfrm>
          <a:prstGeom prst="rect">
            <a:avLst/>
          </a:prstGeom>
          <a:noFill/>
        </p:spPr>
        <p:txBody>
          <a:bodyPr wrap="square" rtlCol="0">
            <a:spAutoFit/>
          </a:bodyPr>
          <a:lstStyle/>
          <a:p>
            <a:r>
              <a:rPr lang="en-US" altLang="ko-KR" sz="1600"/>
              <a:t>④</a:t>
            </a:r>
            <a:endParaRPr lang="ko-KR" altLang="en-US" sz="1600" b="1"/>
          </a:p>
        </p:txBody>
      </p:sp>
      <p:sp>
        <p:nvSpPr>
          <p:cNvPr id="44" name="TextBox 43">
            <a:extLst>
              <a:ext uri="{FF2B5EF4-FFF2-40B4-BE49-F238E27FC236}">
                <a16:creationId xmlns:a16="http://schemas.microsoft.com/office/drawing/2014/main" id="{310081A6-A236-3075-FA2A-00588E811ABF}"/>
              </a:ext>
            </a:extLst>
          </p:cNvPr>
          <p:cNvSpPr txBox="1"/>
          <p:nvPr/>
        </p:nvSpPr>
        <p:spPr>
          <a:xfrm>
            <a:off x="3694560" y="4424351"/>
            <a:ext cx="309418" cy="338554"/>
          </a:xfrm>
          <a:prstGeom prst="rect">
            <a:avLst/>
          </a:prstGeom>
          <a:noFill/>
        </p:spPr>
        <p:txBody>
          <a:bodyPr wrap="square" rtlCol="0">
            <a:spAutoFit/>
          </a:bodyPr>
          <a:lstStyle/>
          <a:p>
            <a:r>
              <a:rPr lang="en-US" altLang="ko-KR" sz="1600"/>
              <a:t>⑤</a:t>
            </a:r>
            <a:endParaRPr lang="ko-KR" altLang="en-US" sz="1600" b="1"/>
          </a:p>
        </p:txBody>
      </p:sp>
      <p:sp>
        <p:nvSpPr>
          <p:cNvPr id="45" name="TextBox 44">
            <a:extLst>
              <a:ext uri="{FF2B5EF4-FFF2-40B4-BE49-F238E27FC236}">
                <a16:creationId xmlns:a16="http://schemas.microsoft.com/office/drawing/2014/main" id="{64B77DFA-2813-1E6F-685A-2E58B0DC55A4}"/>
              </a:ext>
            </a:extLst>
          </p:cNvPr>
          <p:cNvSpPr txBox="1"/>
          <p:nvPr/>
        </p:nvSpPr>
        <p:spPr>
          <a:xfrm>
            <a:off x="402108" y="2148931"/>
            <a:ext cx="6225309" cy="830997"/>
          </a:xfrm>
          <a:prstGeom prst="rect">
            <a:avLst/>
          </a:prstGeom>
          <a:noFill/>
        </p:spPr>
        <p:txBody>
          <a:bodyPr wrap="square" rtlCol="0">
            <a:spAutoFit/>
          </a:bodyPr>
          <a:lstStyle/>
          <a:p>
            <a:r>
              <a:rPr lang="en-US" altLang="ko-KR" sz="1600"/>
              <a:t>“In the </a:t>
            </a:r>
            <a:r>
              <a:rPr lang="en-US" altLang="ko-KR" sz="1600" b="1"/>
              <a:t>Input Embedding </a:t>
            </a:r>
            <a:r>
              <a:rPr lang="en-US" altLang="ko-KR" sz="1600"/>
              <a:t>step of the Transformer, Input sentences are processed and converted into numerical vectors that the model can understand.”</a:t>
            </a:r>
            <a:endParaRPr lang="ko-KR" altLang="en-US" sz="1600"/>
          </a:p>
        </p:txBody>
      </p:sp>
      <p:cxnSp>
        <p:nvCxnSpPr>
          <p:cNvPr id="47" name="직선 화살표 연결선 46">
            <a:extLst>
              <a:ext uri="{FF2B5EF4-FFF2-40B4-BE49-F238E27FC236}">
                <a16:creationId xmlns:a16="http://schemas.microsoft.com/office/drawing/2014/main" id="{92B521CA-45E7-3245-FE71-CB8CEB874115}"/>
              </a:ext>
            </a:extLst>
          </p:cNvPr>
          <p:cNvCxnSpPr>
            <a:cxnSpLocks/>
          </p:cNvCxnSpPr>
          <p:nvPr/>
        </p:nvCxnSpPr>
        <p:spPr>
          <a:xfrm>
            <a:off x="4541996" y="4302713"/>
            <a:ext cx="4802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BADA2BF-C73C-9AFA-8F90-E4157BF10E9E}"/>
              </a:ext>
            </a:extLst>
          </p:cNvPr>
          <p:cNvSpPr txBox="1"/>
          <p:nvPr/>
        </p:nvSpPr>
        <p:spPr>
          <a:xfrm>
            <a:off x="1577125" y="3727056"/>
            <a:ext cx="1610737" cy="369332"/>
          </a:xfrm>
          <a:prstGeom prst="rect">
            <a:avLst/>
          </a:prstGeom>
          <a:noFill/>
        </p:spPr>
        <p:txBody>
          <a:bodyPr wrap="square" rtlCol="0">
            <a:spAutoFit/>
          </a:bodyPr>
          <a:lstStyle/>
          <a:p>
            <a:r>
              <a:rPr lang="en-US" altLang="ko-KR" b="1">
                <a:solidFill>
                  <a:schemeClr val="bg1">
                    <a:lumMod val="65000"/>
                  </a:schemeClr>
                </a:solidFill>
              </a:rPr>
              <a:t>Tokenization</a:t>
            </a:r>
            <a:endParaRPr lang="ko-KR" altLang="en-US" b="1">
              <a:solidFill>
                <a:schemeClr val="bg1">
                  <a:lumMod val="65000"/>
                </a:schemeClr>
              </a:solidFill>
            </a:endParaRPr>
          </a:p>
        </p:txBody>
      </p:sp>
      <p:sp>
        <p:nvSpPr>
          <p:cNvPr id="54" name="TextBox 53">
            <a:extLst>
              <a:ext uri="{FF2B5EF4-FFF2-40B4-BE49-F238E27FC236}">
                <a16:creationId xmlns:a16="http://schemas.microsoft.com/office/drawing/2014/main" id="{FB329968-CCB4-8377-B634-89196B55F7D6}"/>
              </a:ext>
            </a:extLst>
          </p:cNvPr>
          <p:cNvSpPr txBox="1"/>
          <p:nvPr/>
        </p:nvSpPr>
        <p:spPr>
          <a:xfrm>
            <a:off x="4048429" y="3731404"/>
            <a:ext cx="1477819" cy="369332"/>
          </a:xfrm>
          <a:prstGeom prst="rect">
            <a:avLst/>
          </a:prstGeom>
          <a:noFill/>
        </p:spPr>
        <p:txBody>
          <a:bodyPr wrap="square" rtlCol="0">
            <a:spAutoFit/>
          </a:bodyPr>
          <a:lstStyle/>
          <a:p>
            <a:r>
              <a:rPr lang="en-US" altLang="ko-KR" b="1">
                <a:solidFill>
                  <a:schemeClr val="bg1">
                    <a:lumMod val="65000"/>
                  </a:schemeClr>
                </a:solidFill>
              </a:rPr>
              <a:t>Embedding</a:t>
            </a:r>
            <a:endParaRPr lang="ko-KR" altLang="en-US" b="1">
              <a:solidFill>
                <a:schemeClr val="bg1">
                  <a:lumMod val="65000"/>
                </a:schemeClr>
              </a:solidFill>
            </a:endParaRPr>
          </a:p>
        </p:txBody>
      </p:sp>
      <mc:AlternateContent xmlns:mc="http://schemas.openxmlformats.org/markup-compatibility/2006" xmlns:a14="http://schemas.microsoft.com/office/drawing/2010/main">
        <mc:Choice Requires="a14">
          <p:graphicFrame>
            <p:nvGraphicFramePr>
              <p:cNvPr id="55" name="표 54">
                <a:extLst>
                  <a:ext uri="{FF2B5EF4-FFF2-40B4-BE49-F238E27FC236}">
                    <a16:creationId xmlns:a16="http://schemas.microsoft.com/office/drawing/2014/main" id="{1A6C7DA8-3A2B-2550-4566-886227EF2F35}"/>
                  </a:ext>
                </a:extLst>
              </p:cNvPr>
              <p:cNvGraphicFramePr>
                <a:graphicFrameLocks noGrp="1"/>
              </p:cNvGraphicFramePr>
              <p:nvPr>
                <p:extLst>
                  <p:ext uri="{D42A27DB-BD31-4B8C-83A1-F6EECF244321}">
                    <p14:modId xmlns:p14="http://schemas.microsoft.com/office/powerpoint/2010/main" val="372156388"/>
                  </p:ext>
                </p:extLst>
              </p:nvPr>
            </p:nvGraphicFramePr>
            <p:xfrm>
              <a:off x="7675418" y="4024579"/>
              <a:ext cx="4064000" cy="14833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47852550"/>
                        </a:ext>
                      </a:extLst>
                    </a:gridCol>
                    <a:gridCol w="812800">
                      <a:extLst>
                        <a:ext uri="{9D8B030D-6E8A-4147-A177-3AD203B41FA5}">
                          <a16:colId xmlns:a16="http://schemas.microsoft.com/office/drawing/2014/main" val="2811309584"/>
                        </a:ext>
                      </a:extLst>
                    </a:gridCol>
                    <a:gridCol w="812800">
                      <a:extLst>
                        <a:ext uri="{9D8B030D-6E8A-4147-A177-3AD203B41FA5}">
                          <a16:colId xmlns:a16="http://schemas.microsoft.com/office/drawing/2014/main" val="233690833"/>
                        </a:ext>
                      </a:extLst>
                    </a:gridCol>
                    <a:gridCol w="812800">
                      <a:extLst>
                        <a:ext uri="{9D8B030D-6E8A-4147-A177-3AD203B41FA5}">
                          <a16:colId xmlns:a16="http://schemas.microsoft.com/office/drawing/2014/main" val="28491255"/>
                        </a:ext>
                      </a:extLst>
                    </a:gridCol>
                    <a:gridCol w="812800">
                      <a:extLst>
                        <a:ext uri="{9D8B030D-6E8A-4147-A177-3AD203B41FA5}">
                          <a16:colId xmlns:a16="http://schemas.microsoft.com/office/drawing/2014/main" val="2312405609"/>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latin typeface="Cambria Math" panose="02040503050406030204" pitchFamily="18" charset="0"/>
                                      </a:rPr>
                                      <m:t>21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2</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1">
                              <a:solidFill>
                                <a:schemeClr val="tx1"/>
                              </a:solidFill>
                            </a:rPr>
                            <a:t>…</a:t>
                          </a:r>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511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512</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7161953"/>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3</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25357"/>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4</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21828"/>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5</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39232"/>
                      </a:ext>
                    </a:extLst>
                  </a:tr>
                </a:tbl>
              </a:graphicData>
            </a:graphic>
          </p:graphicFrame>
        </mc:Choice>
        <mc:Fallback xmlns="">
          <p:graphicFrame>
            <p:nvGraphicFramePr>
              <p:cNvPr id="55" name="표 54">
                <a:extLst>
                  <a:ext uri="{FF2B5EF4-FFF2-40B4-BE49-F238E27FC236}">
                    <a16:creationId xmlns:a16="http://schemas.microsoft.com/office/drawing/2014/main" id="{1A6C7DA8-3A2B-2550-4566-886227EF2F35}"/>
                  </a:ext>
                </a:extLst>
              </p:cNvPr>
              <p:cNvGraphicFramePr>
                <a:graphicFrameLocks noGrp="1"/>
              </p:cNvGraphicFramePr>
              <p:nvPr>
                <p:extLst>
                  <p:ext uri="{D42A27DB-BD31-4B8C-83A1-F6EECF244321}">
                    <p14:modId xmlns:p14="http://schemas.microsoft.com/office/powerpoint/2010/main" val="372156388"/>
                  </p:ext>
                </p:extLst>
              </p:nvPr>
            </p:nvGraphicFramePr>
            <p:xfrm>
              <a:off x="7675418" y="4024579"/>
              <a:ext cx="4064000" cy="14833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47852550"/>
                        </a:ext>
                      </a:extLst>
                    </a:gridCol>
                    <a:gridCol w="812800">
                      <a:extLst>
                        <a:ext uri="{9D8B030D-6E8A-4147-A177-3AD203B41FA5}">
                          <a16:colId xmlns:a16="http://schemas.microsoft.com/office/drawing/2014/main" val="2811309584"/>
                        </a:ext>
                      </a:extLst>
                    </a:gridCol>
                    <a:gridCol w="812800">
                      <a:extLst>
                        <a:ext uri="{9D8B030D-6E8A-4147-A177-3AD203B41FA5}">
                          <a16:colId xmlns:a16="http://schemas.microsoft.com/office/drawing/2014/main" val="233690833"/>
                        </a:ext>
                      </a:extLst>
                    </a:gridCol>
                    <a:gridCol w="812800">
                      <a:extLst>
                        <a:ext uri="{9D8B030D-6E8A-4147-A177-3AD203B41FA5}">
                          <a16:colId xmlns:a16="http://schemas.microsoft.com/office/drawing/2014/main" val="28491255"/>
                        </a:ext>
                      </a:extLst>
                    </a:gridCol>
                    <a:gridCol w="812800">
                      <a:extLst>
                        <a:ext uri="{9D8B030D-6E8A-4147-A177-3AD203B41FA5}">
                          <a16:colId xmlns:a16="http://schemas.microsoft.com/office/drawing/2014/main" val="2312405609"/>
                        </a:ext>
                      </a:extLst>
                    </a:gridCol>
                  </a:tblGrid>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8197" r="-403008" b="-324590"/>
                          </a:stretch>
                        </a:blip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000" t="-8197" r="-300000" b="-324590"/>
                          </a:stretch>
                        </a:blipFill>
                      </a:tcPr>
                    </a:tc>
                    <a:tc>
                      <a:txBody>
                        <a:bodyPr/>
                        <a:lstStyle/>
                        <a:p>
                          <a:pPr algn="ctr" latinLnBrk="1"/>
                          <a:r>
                            <a:rPr lang="en-US" altLang="ko-KR" b="1">
                              <a:solidFill>
                                <a:schemeClr val="tx1"/>
                              </a:solidFill>
                            </a:rPr>
                            <a:t>…</a:t>
                          </a:r>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99254" t="-8197" r="-100746" b="-324590"/>
                          </a:stretch>
                        </a:blip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2256" t="-8197" r="-1504" b="-324590"/>
                          </a:stretch>
                        </a:blipFill>
                      </a:tcPr>
                    </a:tc>
                    <a:extLst>
                      <a:ext uri="{0D108BD9-81ED-4DB2-BD59-A6C34878D82A}">
                        <a16:rowId xmlns:a16="http://schemas.microsoft.com/office/drawing/2014/main" val="1297161953"/>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108197" r="-403008" b="-2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25357"/>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208197" r="-403008" b="-1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21828"/>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2" t="-308197" r="-403008" b="-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39232"/>
                      </a:ext>
                    </a:extLst>
                  </a:tr>
                </a:tbl>
              </a:graphicData>
            </a:graphic>
          </p:graphicFrame>
        </mc:Fallback>
      </mc:AlternateContent>
      <p:sp>
        <p:nvSpPr>
          <p:cNvPr id="56" name="TextBox 55">
            <a:extLst>
              <a:ext uri="{FF2B5EF4-FFF2-40B4-BE49-F238E27FC236}">
                <a16:creationId xmlns:a16="http://schemas.microsoft.com/office/drawing/2014/main" id="{4324DBB8-E65D-951D-ADAB-EADC1C45800A}"/>
              </a:ext>
            </a:extLst>
          </p:cNvPr>
          <p:cNvSpPr txBox="1"/>
          <p:nvPr/>
        </p:nvSpPr>
        <p:spPr>
          <a:xfrm>
            <a:off x="7206687" y="4024579"/>
            <a:ext cx="309418" cy="338554"/>
          </a:xfrm>
          <a:prstGeom prst="rect">
            <a:avLst/>
          </a:prstGeom>
          <a:noFill/>
        </p:spPr>
        <p:txBody>
          <a:bodyPr wrap="square" rtlCol="0">
            <a:spAutoFit/>
          </a:bodyPr>
          <a:lstStyle/>
          <a:p>
            <a:r>
              <a:rPr lang="en-US" altLang="ko-KR" sz="1600"/>
              <a:t>②</a:t>
            </a:r>
            <a:endParaRPr lang="ko-KR" altLang="en-US" sz="1600"/>
          </a:p>
        </p:txBody>
      </p:sp>
      <p:sp>
        <p:nvSpPr>
          <p:cNvPr id="57" name="TextBox 56">
            <a:extLst>
              <a:ext uri="{FF2B5EF4-FFF2-40B4-BE49-F238E27FC236}">
                <a16:creationId xmlns:a16="http://schemas.microsoft.com/office/drawing/2014/main" id="{16A387AA-271B-CC10-C54B-5AC2BCB4A136}"/>
              </a:ext>
            </a:extLst>
          </p:cNvPr>
          <p:cNvSpPr txBox="1"/>
          <p:nvPr/>
        </p:nvSpPr>
        <p:spPr>
          <a:xfrm>
            <a:off x="7206687" y="4390741"/>
            <a:ext cx="309418" cy="338554"/>
          </a:xfrm>
          <a:prstGeom prst="rect">
            <a:avLst/>
          </a:prstGeom>
          <a:noFill/>
        </p:spPr>
        <p:txBody>
          <a:bodyPr wrap="square" rtlCol="0">
            <a:spAutoFit/>
          </a:bodyPr>
          <a:lstStyle/>
          <a:p>
            <a:r>
              <a:rPr lang="en-US" altLang="ko-KR" sz="1600"/>
              <a:t>③</a:t>
            </a:r>
            <a:endParaRPr lang="ko-KR" altLang="en-US" sz="1600"/>
          </a:p>
        </p:txBody>
      </p:sp>
      <p:sp>
        <p:nvSpPr>
          <p:cNvPr id="58" name="TextBox 57">
            <a:extLst>
              <a:ext uri="{FF2B5EF4-FFF2-40B4-BE49-F238E27FC236}">
                <a16:creationId xmlns:a16="http://schemas.microsoft.com/office/drawing/2014/main" id="{78C774D9-866B-DF10-8E74-423B7CAFD287}"/>
              </a:ext>
            </a:extLst>
          </p:cNvPr>
          <p:cNvSpPr txBox="1"/>
          <p:nvPr/>
        </p:nvSpPr>
        <p:spPr>
          <a:xfrm>
            <a:off x="7206687" y="4762905"/>
            <a:ext cx="309418" cy="338554"/>
          </a:xfrm>
          <a:prstGeom prst="rect">
            <a:avLst/>
          </a:prstGeom>
          <a:noFill/>
        </p:spPr>
        <p:txBody>
          <a:bodyPr wrap="square" rtlCol="0">
            <a:spAutoFit/>
          </a:bodyPr>
          <a:lstStyle/>
          <a:p>
            <a:r>
              <a:rPr lang="en-US" altLang="ko-KR" sz="1600"/>
              <a:t>④</a:t>
            </a:r>
            <a:endParaRPr lang="ko-KR" altLang="en-US" sz="1600"/>
          </a:p>
        </p:txBody>
      </p:sp>
      <p:sp>
        <p:nvSpPr>
          <p:cNvPr id="62" name="원호 61">
            <a:extLst>
              <a:ext uri="{FF2B5EF4-FFF2-40B4-BE49-F238E27FC236}">
                <a16:creationId xmlns:a16="http://schemas.microsoft.com/office/drawing/2014/main" id="{8131B369-1AF1-3AAE-952B-6E6A24001AE2}"/>
              </a:ext>
            </a:extLst>
          </p:cNvPr>
          <p:cNvSpPr/>
          <p:nvPr/>
        </p:nvSpPr>
        <p:spPr>
          <a:xfrm>
            <a:off x="6876471" y="3771900"/>
            <a:ext cx="5706054" cy="1540164"/>
          </a:xfrm>
          <a:prstGeom prst="arc">
            <a:avLst>
              <a:gd name="adj1" fmla="val 11668356"/>
              <a:gd name="adj2" fmla="val 2069503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731A97-370A-E5B0-23D9-477B6FDF444B}"/>
                  </a:ext>
                </a:extLst>
              </p:cNvPr>
              <p:cNvSpPr txBox="1"/>
              <p:nvPr/>
            </p:nvSpPr>
            <p:spPr>
              <a:xfrm>
                <a:off x="8990588" y="3388045"/>
                <a:ext cx="1610737" cy="369332"/>
              </a:xfrm>
              <a:prstGeom prst="rect">
                <a:avLst/>
              </a:prstGeom>
              <a:noFill/>
            </p:spPr>
            <p:txBody>
              <a:bodyPr wrap="square" rtlCol="0">
                <a:spAutoFit/>
              </a:bodyPr>
              <a:lstStyle/>
              <a:p>
                <a14:m>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d</m:t>
                        </m:r>
                      </m:e>
                      <m:sub>
                        <m:r>
                          <m:rPr>
                            <m:sty m:val="p"/>
                          </m:rPr>
                          <a:rPr lang="en-US" altLang="ko-KR" i="1">
                            <a:solidFill>
                              <a:srgbClr val="222222"/>
                            </a:solidFill>
                            <a:latin typeface="Cambria Math" panose="02040503050406030204" pitchFamily="18" charset="0"/>
                          </a:rPr>
                          <m:t>model</m:t>
                        </m:r>
                      </m:sub>
                    </m:sSub>
                  </m:oMath>
                </a14:m>
                <a:r>
                  <a:rPr lang="ko-KR" altLang="en-US"/>
                  <a:t> </a:t>
                </a:r>
                <a:r>
                  <a:rPr lang="en-US" altLang="ko-KR"/>
                  <a:t>= 512</a:t>
                </a:r>
                <a:endParaRPr lang="ko-KR" altLang="en-US"/>
              </a:p>
            </p:txBody>
          </p:sp>
        </mc:Choice>
        <mc:Fallback xmlns="">
          <p:sp>
            <p:nvSpPr>
              <p:cNvPr id="63" name="TextBox 62">
                <a:extLst>
                  <a:ext uri="{FF2B5EF4-FFF2-40B4-BE49-F238E27FC236}">
                    <a16:creationId xmlns:a16="http://schemas.microsoft.com/office/drawing/2014/main" id="{8F731A97-370A-E5B0-23D9-477B6FDF444B}"/>
                  </a:ext>
                </a:extLst>
              </p:cNvPr>
              <p:cNvSpPr txBox="1">
                <a:spLocks noRot="1" noChangeAspect="1" noMove="1" noResize="1" noEditPoints="1" noAdjustHandles="1" noChangeArrowheads="1" noChangeShapeType="1" noTextEdit="1"/>
              </p:cNvSpPr>
              <p:nvPr/>
            </p:nvSpPr>
            <p:spPr>
              <a:xfrm>
                <a:off x="8990588" y="3388045"/>
                <a:ext cx="1610737" cy="369332"/>
              </a:xfrm>
              <a:prstGeom prst="rect">
                <a:avLst/>
              </a:prstGeom>
              <a:blipFill>
                <a:blip r:embed="rId6"/>
                <a:stretch>
                  <a:fillRect t="-10000" b="-26667"/>
                </a:stretch>
              </a:blipFill>
            </p:spPr>
            <p:txBody>
              <a:bodyPr/>
              <a:lstStyle/>
              <a:p>
                <a:r>
                  <a:rPr lang="ko-KR" altLang="en-US">
                    <a:noFill/>
                  </a:rPr>
                  <a:t> </a:t>
                </a:r>
              </a:p>
            </p:txBody>
          </p:sp>
        </mc:Fallback>
      </mc:AlternateContent>
      <p:sp>
        <p:nvSpPr>
          <p:cNvPr id="66" name="TextBox 65">
            <a:extLst>
              <a:ext uri="{FF2B5EF4-FFF2-40B4-BE49-F238E27FC236}">
                <a16:creationId xmlns:a16="http://schemas.microsoft.com/office/drawing/2014/main" id="{D0E6A483-50C7-134F-5993-79BA65D00B32}"/>
              </a:ext>
            </a:extLst>
          </p:cNvPr>
          <p:cNvSpPr txBox="1"/>
          <p:nvPr/>
        </p:nvSpPr>
        <p:spPr>
          <a:xfrm>
            <a:off x="7209280" y="5135069"/>
            <a:ext cx="309418" cy="338554"/>
          </a:xfrm>
          <a:prstGeom prst="rect">
            <a:avLst/>
          </a:prstGeom>
          <a:noFill/>
        </p:spPr>
        <p:txBody>
          <a:bodyPr wrap="square" rtlCol="0">
            <a:spAutoFit/>
          </a:bodyPr>
          <a:lstStyle/>
          <a:p>
            <a:r>
              <a:rPr lang="en-US" altLang="ko-KR" sz="1600"/>
              <a:t>⑤</a:t>
            </a:r>
            <a:endParaRPr lang="ko-KR" altLang="en-US" sz="1600" b="1"/>
          </a:p>
        </p:txBody>
      </p:sp>
    </p:spTree>
    <p:extLst>
      <p:ext uri="{BB962C8B-B14F-4D97-AF65-F5344CB8AC3E}">
        <p14:creationId xmlns:p14="http://schemas.microsoft.com/office/powerpoint/2010/main" val="380378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9C12E-3DC3-9DDA-84BF-54B1B82892A3}"/>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467BEF1A-1F06-5EFD-3B47-9E03A9A6EADD}"/>
              </a:ext>
            </a:extLst>
          </p:cNvPr>
          <p:cNvGraphicFramePr>
            <a:graphicFrameLocks noGrp="1"/>
          </p:cNvGraphicFramePr>
          <p:nvPr>
            <p:extLst>
              <p:ext uri="{D42A27DB-BD31-4B8C-83A1-F6EECF244321}">
                <p14:modId xmlns:p14="http://schemas.microsoft.com/office/powerpoint/2010/main" val="2576467502"/>
              </p:ext>
            </p:extLst>
          </p:nvPr>
        </p:nvGraphicFramePr>
        <p:xfrm>
          <a:off x="9235" y="573964"/>
          <a:ext cx="8610890" cy="457200"/>
        </p:xfrm>
        <a:graphic>
          <a:graphicData uri="http://schemas.openxmlformats.org/drawingml/2006/table">
            <a:tbl>
              <a:tblPr firstRow="1" bandRow="1">
                <a:tableStyleId>{5C22544A-7EE6-4342-B048-85BDC9FD1C3A}</a:tableStyleId>
              </a:tblPr>
              <a:tblGrid>
                <a:gridCol w="8610890">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(Positional Encoding)</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64B0C60B-2780-9EC8-885B-022280A1A9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3" name="표 2">
                <a:extLst>
                  <a:ext uri="{FF2B5EF4-FFF2-40B4-BE49-F238E27FC236}">
                    <a16:creationId xmlns:a16="http://schemas.microsoft.com/office/drawing/2014/main" id="{754AD659-017E-8B0E-5595-7E0998B00E38}"/>
                  </a:ext>
                </a:extLst>
              </p:cNvPr>
              <p:cNvGraphicFramePr>
                <a:graphicFrameLocks noGrp="1"/>
              </p:cNvGraphicFramePr>
              <p:nvPr>
                <p:extLst>
                  <p:ext uri="{D42A27DB-BD31-4B8C-83A1-F6EECF244321}">
                    <p14:modId xmlns:p14="http://schemas.microsoft.com/office/powerpoint/2010/main" val="2894887149"/>
                  </p:ext>
                </p:extLst>
              </p:nvPr>
            </p:nvGraphicFramePr>
            <p:xfrm>
              <a:off x="1085563" y="4553817"/>
              <a:ext cx="4064000" cy="14833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47852550"/>
                        </a:ext>
                      </a:extLst>
                    </a:gridCol>
                    <a:gridCol w="812800">
                      <a:extLst>
                        <a:ext uri="{9D8B030D-6E8A-4147-A177-3AD203B41FA5}">
                          <a16:colId xmlns:a16="http://schemas.microsoft.com/office/drawing/2014/main" val="2811309584"/>
                        </a:ext>
                      </a:extLst>
                    </a:gridCol>
                    <a:gridCol w="812800">
                      <a:extLst>
                        <a:ext uri="{9D8B030D-6E8A-4147-A177-3AD203B41FA5}">
                          <a16:colId xmlns:a16="http://schemas.microsoft.com/office/drawing/2014/main" val="233690833"/>
                        </a:ext>
                      </a:extLst>
                    </a:gridCol>
                    <a:gridCol w="812800">
                      <a:extLst>
                        <a:ext uri="{9D8B030D-6E8A-4147-A177-3AD203B41FA5}">
                          <a16:colId xmlns:a16="http://schemas.microsoft.com/office/drawing/2014/main" val="28491255"/>
                        </a:ext>
                      </a:extLst>
                    </a:gridCol>
                    <a:gridCol w="812800">
                      <a:extLst>
                        <a:ext uri="{9D8B030D-6E8A-4147-A177-3AD203B41FA5}">
                          <a16:colId xmlns:a16="http://schemas.microsoft.com/office/drawing/2014/main" val="2312405609"/>
                        </a:ext>
                      </a:extLst>
                    </a:gridCol>
                  </a:tblGrid>
                  <a:tr h="370840">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latin typeface="Cambria Math" panose="02040503050406030204" pitchFamily="18" charset="0"/>
                                      </a:rPr>
                                      <m:t>21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2</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b="1">
                              <a:solidFill>
                                <a:schemeClr val="tx1"/>
                              </a:solidFill>
                            </a:rPr>
                            <a:t>…</a:t>
                          </a:r>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511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2</m:t>
                                    </m:r>
                                    <m:r>
                                      <a:rPr lang="en-US" altLang="ko-KR" sz="1800" b="0" i="1" smtClean="0">
                                        <a:solidFill>
                                          <a:srgbClr val="222222"/>
                                        </a:solidFill>
                                        <a:latin typeface="Cambria Math" panose="02040503050406030204" pitchFamily="18" charset="0"/>
                                      </a:rPr>
                                      <m:t>512</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7161953"/>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3</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25357"/>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4</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21828"/>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sz="1800" b="0" i="1" smtClean="0">
                                        <a:solidFill>
                                          <a:srgbClr val="222222"/>
                                        </a:solidFill>
                                        <a:effectLst/>
                                        <a:latin typeface="Cambria Math" panose="02040503050406030204" pitchFamily="18" charset="0"/>
                                      </a:rPr>
                                      <m:t>V</m:t>
                                    </m:r>
                                  </m:e>
                                  <m:sub>
                                    <m:r>
                                      <a:rPr lang="en-US" altLang="ko-KR" sz="1800" b="0" i="1" smtClean="0">
                                        <a:solidFill>
                                          <a:srgbClr val="222222"/>
                                        </a:solidFill>
                                        <a:effectLst/>
                                        <a:latin typeface="Cambria Math" panose="02040503050406030204" pitchFamily="18" charset="0"/>
                                      </a:rPr>
                                      <m:t>5</m:t>
                                    </m:r>
                                    <m:r>
                                      <a:rPr lang="en-US" altLang="ko-KR" sz="1800" b="0" i="1" smtClean="0">
                                        <a:solidFill>
                                          <a:srgbClr val="222222"/>
                                        </a:solidFill>
                                        <a:latin typeface="Cambria Math" panose="02040503050406030204" pitchFamily="18" charset="0"/>
                                      </a:rPr>
                                      <m:t>1</m:t>
                                    </m:r>
                                  </m:sub>
                                </m:sSub>
                              </m:oMath>
                            </m:oMathPara>
                          </a14:m>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39232"/>
                      </a:ext>
                    </a:extLst>
                  </a:tr>
                </a:tbl>
              </a:graphicData>
            </a:graphic>
          </p:graphicFrame>
        </mc:Choice>
        <mc:Fallback xmlns="">
          <p:graphicFrame>
            <p:nvGraphicFramePr>
              <p:cNvPr id="3" name="표 2">
                <a:extLst>
                  <a:ext uri="{FF2B5EF4-FFF2-40B4-BE49-F238E27FC236}">
                    <a16:creationId xmlns:a16="http://schemas.microsoft.com/office/drawing/2014/main" id="{754AD659-017E-8B0E-5595-7E0998B00E38}"/>
                  </a:ext>
                </a:extLst>
              </p:cNvPr>
              <p:cNvGraphicFramePr>
                <a:graphicFrameLocks noGrp="1"/>
              </p:cNvGraphicFramePr>
              <p:nvPr>
                <p:extLst>
                  <p:ext uri="{D42A27DB-BD31-4B8C-83A1-F6EECF244321}">
                    <p14:modId xmlns:p14="http://schemas.microsoft.com/office/powerpoint/2010/main" val="2894887149"/>
                  </p:ext>
                </p:extLst>
              </p:nvPr>
            </p:nvGraphicFramePr>
            <p:xfrm>
              <a:off x="1085563" y="4553817"/>
              <a:ext cx="4064000" cy="148336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47852550"/>
                        </a:ext>
                      </a:extLst>
                    </a:gridCol>
                    <a:gridCol w="812800">
                      <a:extLst>
                        <a:ext uri="{9D8B030D-6E8A-4147-A177-3AD203B41FA5}">
                          <a16:colId xmlns:a16="http://schemas.microsoft.com/office/drawing/2014/main" val="2811309584"/>
                        </a:ext>
                      </a:extLst>
                    </a:gridCol>
                    <a:gridCol w="812800">
                      <a:extLst>
                        <a:ext uri="{9D8B030D-6E8A-4147-A177-3AD203B41FA5}">
                          <a16:colId xmlns:a16="http://schemas.microsoft.com/office/drawing/2014/main" val="233690833"/>
                        </a:ext>
                      </a:extLst>
                    </a:gridCol>
                    <a:gridCol w="812800">
                      <a:extLst>
                        <a:ext uri="{9D8B030D-6E8A-4147-A177-3AD203B41FA5}">
                          <a16:colId xmlns:a16="http://schemas.microsoft.com/office/drawing/2014/main" val="28491255"/>
                        </a:ext>
                      </a:extLst>
                    </a:gridCol>
                    <a:gridCol w="812800">
                      <a:extLst>
                        <a:ext uri="{9D8B030D-6E8A-4147-A177-3AD203B41FA5}">
                          <a16:colId xmlns:a16="http://schemas.microsoft.com/office/drawing/2014/main" val="2312405609"/>
                        </a:ext>
                      </a:extLst>
                    </a:gridCol>
                  </a:tblGrid>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8197" r="-403008" b="-324590"/>
                          </a:stretch>
                        </a:blip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000" t="-8197" r="-300000" b="-324590"/>
                          </a:stretch>
                        </a:blipFill>
                      </a:tcPr>
                    </a:tc>
                    <a:tc>
                      <a:txBody>
                        <a:bodyPr/>
                        <a:lstStyle/>
                        <a:p>
                          <a:pPr algn="ctr" latinLnBrk="1"/>
                          <a:r>
                            <a:rPr lang="en-US" altLang="ko-KR" b="1">
                              <a:solidFill>
                                <a:schemeClr val="tx1"/>
                              </a:solidFill>
                            </a:rPr>
                            <a:t>…</a:t>
                          </a:r>
                          <a:endParaRPr lang="ko-KR" altLang="en-US"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254" t="-8197" r="-100746" b="-324590"/>
                          </a:stretch>
                        </a:blipFill>
                      </a:tcPr>
                    </a:tc>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2256" t="-8197" r="-1504" b="-324590"/>
                          </a:stretch>
                        </a:blipFill>
                      </a:tcPr>
                    </a:tc>
                    <a:extLst>
                      <a:ext uri="{0D108BD9-81ED-4DB2-BD59-A6C34878D82A}">
                        <a16:rowId xmlns:a16="http://schemas.microsoft.com/office/drawing/2014/main" val="1297161953"/>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108197" r="-403008" b="-2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025357"/>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208197" r="-403008" b="-1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4021828"/>
                      </a:ext>
                    </a:extLst>
                  </a:tr>
                  <a:tr h="370840">
                    <a:tc>
                      <a:txBody>
                        <a:bodyPr/>
                        <a:lstStyle/>
                        <a:p>
                          <a:endParaRPr lang="ko-K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2" t="-308197" r="-403008" b="-24590"/>
                          </a:stretch>
                        </a:blip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39232"/>
                      </a:ext>
                    </a:extLst>
                  </a:tr>
                </a:tbl>
              </a:graphicData>
            </a:graphic>
          </p:graphicFrame>
        </mc:Fallback>
      </mc:AlternateContent>
      <p:sp>
        <p:nvSpPr>
          <p:cNvPr id="4" name="TextBox 3">
            <a:extLst>
              <a:ext uri="{FF2B5EF4-FFF2-40B4-BE49-F238E27FC236}">
                <a16:creationId xmlns:a16="http://schemas.microsoft.com/office/drawing/2014/main" id="{48FF629C-0C65-26F6-30A5-5A1E3D941BDF}"/>
              </a:ext>
            </a:extLst>
          </p:cNvPr>
          <p:cNvSpPr txBox="1"/>
          <p:nvPr/>
        </p:nvSpPr>
        <p:spPr>
          <a:xfrm>
            <a:off x="394856" y="4553817"/>
            <a:ext cx="683794" cy="338554"/>
          </a:xfrm>
          <a:prstGeom prst="rect">
            <a:avLst/>
          </a:prstGeom>
          <a:noFill/>
        </p:spPr>
        <p:txBody>
          <a:bodyPr wrap="square" rtlCol="0">
            <a:spAutoFit/>
          </a:bodyPr>
          <a:lstStyle/>
          <a:p>
            <a:r>
              <a:rPr lang="en-US" altLang="ko-KR" sz="1600"/>
              <a:t>PE(0)</a:t>
            </a:r>
            <a:endParaRPr lang="ko-KR" altLang="en-US" sz="1600"/>
          </a:p>
        </p:txBody>
      </p:sp>
      <p:sp>
        <p:nvSpPr>
          <p:cNvPr id="11" name="원호 10">
            <a:extLst>
              <a:ext uri="{FF2B5EF4-FFF2-40B4-BE49-F238E27FC236}">
                <a16:creationId xmlns:a16="http://schemas.microsoft.com/office/drawing/2014/main" id="{7EC525CA-2A0E-D707-8B30-DB236903E5A6}"/>
              </a:ext>
            </a:extLst>
          </p:cNvPr>
          <p:cNvSpPr/>
          <p:nvPr/>
        </p:nvSpPr>
        <p:spPr>
          <a:xfrm>
            <a:off x="286616" y="4301138"/>
            <a:ext cx="5706054" cy="1540164"/>
          </a:xfrm>
          <a:prstGeom prst="arc">
            <a:avLst>
              <a:gd name="adj1" fmla="val 11668356"/>
              <a:gd name="adj2" fmla="val 2069503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B21060-4D11-3CB1-0217-4AAD9CFF97E8}"/>
                  </a:ext>
                </a:extLst>
              </p:cNvPr>
              <p:cNvSpPr txBox="1"/>
              <p:nvPr/>
            </p:nvSpPr>
            <p:spPr>
              <a:xfrm>
                <a:off x="2400733" y="3917283"/>
                <a:ext cx="1610737" cy="369332"/>
              </a:xfrm>
              <a:prstGeom prst="rect">
                <a:avLst/>
              </a:prstGeom>
              <a:noFill/>
            </p:spPr>
            <p:txBody>
              <a:bodyPr wrap="square" rtlCol="0">
                <a:spAutoFit/>
              </a:bodyPr>
              <a:lstStyle/>
              <a:p>
                <a14:m>
                  <m:oMath xmlns:m="http://schemas.openxmlformats.org/officeDocument/2006/math">
                    <m:sSub>
                      <m:sSubPr>
                        <m:ctrlPr>
                          <a:rPr lang="en-US" altLang="ko-KR" sz="1800" i="1" smtClean="0">
                            <a:solidFill>
                              <a:srgbClr val="222222"/>
                            </a:solidFill>
                            <a:effectLst/>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d</m:t>
                        </m:r>
                      </m:e>
                      <m:sub>
                        <m:r>
                          <m:rPr>
                            <m:sty m:val="p"/>
                          </m:rPr>
                          <a:rPr lang="en-US" altLang="ko-KR" i="1">
                            <a:solidFill>
                              <a:srgbClr val="222222"/>
                            </a:solidFill>
                            <a:latin typeface="Cambria Math" panose="02040503050406030204" pitchFamily="18" charset="0"/>
                          </a:rPr>
                          <m:t>model</m:t>
                        </m:r>
                      </m:sub>
                    </m:sSub>
                  </m:oMath>
                </a14:m>
                <a:r>
                  <a:rPr lang="ko-KR" altLang="en-US"/>
                  <a:t> </a:t>
                </a:r>
                <a:r>
                  <a:rPr lang="en-US" altLang="ko-KR"/>
                  <a:t>= 512</a:t>
                </a:r>
                <a:endParaRPr lang="ko-KR" altLang="en-US"/>
              </a:p>
            </p:txBody>
          </p:sp>
        </mc:Choice>
        <mc:Fallback xmlns="">
          <p:sp>
            <p:nvSpPr>
              <p:cNvPr id="12" name="TextBox 11">
                <a:extLst>
                  <a:ext uri="{FF2B5EF4-FFF2-40B4-BE49-F238E27FC236}">
                    <a16:creationId xmlns:a16="http://schemas.microsoft.com/office/drawing/2014/main" id="{68B21060-4D11-3CB1-0217-4AAD9CFF97E8}"/>
                  </a:ext>
                </a:extLst>
              </p:cNvPr>
              <p:cNvSpPr txBox="1">
                <a:spLocks noRot="1" noChangeAspect="1" noMove="1" noResize="1" noEditPoints="1" noAdjustHandles="1" noChangeArrowheads="1" noChangeShapeType="1" noTextEdit="1"/>
              </p:cNvSpPr>
              <p:nvPr/>
            </p:nvSpPr>
            <p:spPr>
              <a:xfrm>
                <a:off x="2400733" y="3917283"/>
                <a:ext cx="1610737" cy="369332"/>
              </a:xfrm>
              <a:prstGeom prst="rect">
                <a:avLst/>
              </a:prstGeom>
              <a:blipFill>
                <a:blip r:embed="rId4"/>
                <a:stretch>
                  <a:fillRect t="-10000" b="-26667"/>
                </a:stretch>
              </a:blipFill>
            </p:spPr>
            <p:txBody>
              <a:bodyPr/>
              <a:lstStyle/>
              <a:p>
                <a:r>
                  <a:rPr lang="ko-KR" altLang="en-US">
                    <a:noFill/>
                  </a:rPr>
                  <a:t> </a:t>
                </a:r>
              </a:p>
            </p:txBody>
          </p:sp>
        </mc:Fallback>
      </mc:AlternateContent>
      <p:sp>
        <p:nvSpPr>
          <p:cNvPr id="14" name="TextBox 13">
            <a:extLst>
              <a:ext uri="{FF2B5EF4-FFF2-40B4-BE49-F238E27FC236}">
                <a16:creationId xmlns:a16="http://schemas.microsoft.com/office/drawing/2014/main" id="{9410C3AA-2185-DA7D-11C9-CE0DEFB2E733}"/>
              </a:ext>
            </a:extLst>
          </p:cNvPr>
          <p:cNvSpPr txBox="1"/>
          <p:nvPr/>
        </p:nvSpPr>
        <p:spPr>
          <a:xfrm>
            <a:off x="394856" y="4910433"/>
            <a:ext cx="683794" cy="338554"/>
          </a:xfrm>
          <a:prstGeom prst="rect">
            <a:avLst/>
          </a:prstGeom>
          <a:noFill/>
        </p:spPr>
        <p:txBody>
          <a:bodyPr wrap="square" rtlCol="0">
            <a:spAutoFit/>
          </a:bodyPr>
          <a:lstStyle/>
          <a:p>
            <a:r>
              <a:rPr lang="en-US" altLang="ko-KR" sz="1600"/>
              <a:t>PE(1)</a:t>
            </a:r>
            <a:endParaRPr lang="ko-KR" altLang="en-US" sz="1600"/>
          </a:p>
        </p:txBody>
      </p:sp>
      <p:sp>
        <p:nvSpPr>
          <p:cNvPr id="15" name="TextBox 14">
            <a:extLst>
              <a:ext uri="{FF2B5EF4-FFF2-40B4-BE49-F238E27FC236}">
                <a16:creationId xmlns:a16="http://schemas.microsoft.com/office/drawing/2014/main" id="{E5AECC4D-55C5-42E7-85D7-C3FFEA6071EC}"/>
              </a:ext>
            </a:extLst>
          </p:cNvPr>
          <p:cNvSpPr txBox="1"/>
          <p:nvPr/>
        </p:nvSpPr>
        <p:spPr>
          <a:xfrm>
            <a:off x="394856" y="5304528"/>
            <a:ext cx="683794" cy="338554"/>
          </a:xfrm>
          <a:prstGeom prst="rect">
            <a:avLst/>
          </a:prstGeom>
          <a:noFill/>
        </p:spPr>
        <p:txBody>
          <a:bodyPr wrap="square" rtlCol="0">
            <a:spAutoFit/>
          </a:bodyPr>
          <a:lstStyle/>
          <a:p>
            <a:r>
              <a:rPr lang="en-US" altLang="ko-KR" sz="1600"/>
              <a:t>PE(2)</a:t>
            </a:r>
            <a:endParaRPr lang="ko-KR" altLang="en-US" sz="1600"/>
          </a:p>
        </p:txBody>
      </p:sp>
      <p:sp>
        <p:nvSpPr>
          <p:cNvPr id="16" name="TextBox 15">
            <a:extLst>
              <a:ext uri="{FF2B5EF4-FFF2-40B4-BE49-F238E27FC236}">
                <a16:creationId xmlns:a16="http://schemas.microsoft.com/office/drawing/2014/main" id="{6658ACEB-C8DB-13DE-9437-9B8D4F764141}"/>
              </a:ext>
            </a:extLst>
          </p:cNvPr>
          <p:cNvSpPr txBox="1"/>
          <p:nvPr/>
        </p:nvSpPr>
        <p:spPr>
          <a:xfrm>
            <a:off x="394856" y="5672025"/>
            <a:ext cx="683794" cy="338554"/>
          </a:xfrm>
          <a:prstGeom prst="rect">
            <a:avLst/>
          </a:prstGeom>
          <a:noFill/>
        </p:spPr>
        <p:txBody>
          <a:bodyPr wrap="square" rtlCol="0">
            <a:spAutoFit/>
          </a:bodyPr>
          <a:lstStyle/>
          <a:p>
            <a:r>
              <a:rPr lang="en-US" altLang="ko-KR" sz="1600"/>
              <a:t>PE(3)</a:t>
            </a:r>
            <a:endParaRPr lang="ko-KR" altLang="en-US" sz="1600"/>
          </a:p>
        </p:txBody>
      </p:sp>
      <p:sp>
        <p:nvSpPr>
          <p:cNvPr id="20" name="TextBox 19">
            <a:extLst>
              <a:ext uri="{FF2B5EF4-FFF2-40B4-BE49-F238E27FC236}">
                <a16:creationId xmlns:a16="http://schemas.microsoft.com/office/drawing/2014/main" id="{696BC815-A709-4136-FAD3-9F75BE6EEBC0}"/>
              </a:ext>
            </a:extLst>
          </p:cNvPr>
          <p:cNvSpPr txBox="1"/>
          <p:nvPr/>
        </p:nvSpPr>
        <p:spPr>
          <a:xfrm>
            <a:off x="5454073" y="4369151"/>
            <a:ext cx="853785" cy="338554"/>
          </a:xfrm>
          <a:prstGeom prst="rect">
            <a:avLst/>
          </a:prstGeom>
          <a:noFill/>
        </p:spPr>
        <p:txBody>
          <a:bodyPr wrap="square" rtlCol="0">
            <a:spAutoFit/>
          </a:bodyPr>
          <a:lstStyle/>
          <a:p>
            <a:r>
              <a:rPr lang="en-US" altLang="ko-KR" sz="1600"/>
              <a:t>(pos, i)</a:t>
            </a:r>
            <a:endParaRPr lang="ko-KR" altLang="en-US" sz="1600"/>
          </a:p>
        </p:txBody>
      </p:sp>
      <p:sp>
        <p:nvSpPr>
          <p:cNvPr id="26" name="TextBox 25">
            <a:extLst>
              <a:ext uri="{FF2B5EF4-FFF2-40B4-BE49-F238E27FC236}">
                <a16:creationId xmlns:a16="http://schemas.microsoft.com/office/drawing/2014/main" id="{2AEBAD48-A74B-B141-1655-025CAD67D3CA}"/>
              </a:ext>
            </a:extLst>
          </p:cNvPr>
          <p:cNvSpPr txBox="1"/>
          <p:nvPr/>
        </p:nvSpPr>
        <p:spPr>
          <a:xfrm>
            <a:off x="5206710" y="2127542"/>
            <a:ext cx="5322526" cy="1077218"/>
          </a:xfrm>
          <a:prstGeom prst="rect">
            <a:avLst/>
          </a:prstGeom>
          <a:noFill/>
        </p:spPr>
        <p:txBody>
          <a:bodyPr wrap="square" rtlCol="0">
            <a:spAutoFit/>
          </a:bodyPr>
          <a:lstStyle/>
          <a:p>
            <a:r>
              <a:rPr lang="en-US" altLang="ko-KR" sz="1600"/>
              <a:t>"</a:t>
            </a:r>
            <a:r>
              <a:rPr lang="en-US" altLang="ko-KR" sz="1600" b="1"/>
              <a:t>Positional Encoding </a:t>
            </a:r>
            <a:r>
              <a:rPr lang="en-US" altLang="ko-KR" sz="1600"/>
              <a:t>adds unique, continuous position-specific information to input embeddings using sinusoidal functions, enabling the Transformer to capture sequential relationships without recurrence."</a:t>
            </a:r>
            <a:endParaRPr lang="ko-KR" altLang="en-US" sz="1600"/>
          </a:p>
        </p:txBody>
      </p:sp>
      <p:cxnSp>
        <p:nvCxnSpPr>
          <p:cNvPr id="32" name="연결선: 구부러짐 31">
            <a:extLst>
              <a:ext uri="{FF2B5EF4-FFF2-40B4-BE49-F238E27FC236}">
                <a16:creationId xmlns:a16="http://schemas.microsoft.com/office/drawing/2014/main" id="{A100423A-4CDB-3D46-A7F4-C8C0F4D25EFF}"/>
              </a:ext>
            </a:extLst>
          </p:cNvPr>
          <p:cNvCxnSpPr>
            <a:endCxn id="20" idx="1"/>
          </p:cNvCxnSpPr>
          <p:nvPr/>
        </p:nvCxnSpPr>
        <p:spPr>
          <a:xfrm flipV="1">
            <a:off x="4331855" y="4538428"/>
            <a:ext cx="1122218" cy="955067"/>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왼쪽 중괄호 33">
            <a:extLst>
              <a:ext uri="{FF2B5EF4-FFF2-40B4-BE49-F238E27FC236}">
                <a16:creationId xmlns:a16="http://schemas.microsoft.com/office/drawing/2014/main" id="{AD59A6E3-E8A6-B2E5-E0EA-0B6B61355EFA}"/>
              </a:ext>
            </a:extLst>
          </p:cNvPr>
          <p:cNvSpPr/>
          <p:nvPr/>
        </p:nvSpPr>
        <p:spPr>
          <a:xfrm>
            <a:off x="6307858" y="4220790"/>
            <a:ext cx="203200" cy="68964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C332E31F-35E2-6516-0605-EF9F0E58C226}"/>
              </a:ext>
            </a:extLst>
          </p:cNvPr>
          <p:cNvSpPr txBox="1"/>
          <p:nvPr/>
        </p:nvSpPr>
        <p:spPr>
          <a:xfrm>
            <a:off x="6511058" y="4036124"/>
            <a:ext cx="3658178" cy="369332"/>
          </a:xfrm>
          <a:prstGeom prst="rect">
            <a:avLst/>
          </a:prstGeom>
          <a:noFill/>
        </p:spPr>
        <p:txBody>
          <a:bodyPr wrap="square" rtlCol="0">
            <a:spAutoFit/>
          </a:bodyPr>
          <a:lstStyle/>
          <a:p>
            <a:r>
              <a:rPr lang="en-US" altLang="ko-KR"/>
              <a:t>Pos : Token location</a:t>
            </a:r>
            <a:endParaRPr lang="ko-KR" altLang="en-US"/>
          </a:p>
        </p:txBody>
      </p:sp>
      <p:sp>
        <p:nvSpPr>
          <p:cNvPr id="36" name="TextBox 35">
            <a:extLst>
              <a:ext uri="{FF2B5EF4-FFF2-40B4-BE49-F238E27FC236}">
                <a16:creationId xmlns:a16="http://schemas.microsoft.com/office/drawing/2014/main" id="{363AB408-30E8-8A9C-E9F4-1EEFFE71C5C9}"/>
              </a:ext>
            </a:extLst>
          </p:cNvPr>
          <p:cNvSpPr txBox="1"/>
          <p:nvPr/>
        </p:nvSpPr>
        <p:spPr>
          <a:xfrm>
            <a:off x="6511058" y="4723094"/>
            <a:ext cx="5680942" cy="369332"/>
          </a:xfrm>
          <a:prstGeom prst="rect">
            <a:avLst/>
          </a:prstGeom>
          <a:noFill/>
        </p:spPr>
        <p:txBody>
          <a:bodyPr wrap="square" rtlCol="0">
            <a:spAutoFit/>
          </a:bodyPr>
          <a:lstStyle/>
          <a:p>
            <a:r>
              <a:rPr lang="en-US" altLang="ko-KR"/>
              <a:t>i : i-th value of the embedding vector</a:t>
            </a:r>
            <a:endParaRPr lang="ko-KR" altLang="en-US"/>
          </a:p>
        </p:txBody>
      </p:sp>
    </p:spTree>
    <p:extLst>
      <p:ext uri="{BB962C8B-B14F-4D97-AF65-F5344CB8AC3E}">
        <p14:creationId xmlns:p14="http://schemas.microsoft.com/office/powerpoint/2010/main" val="195895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1DEC6-870C-C244-CD8C-88398C6A6B1C}"/>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D6F7FCCB-3B8D-556F-231E-F03B67BE9375}"/>
              </a:ext>
            </a:extLst>
          </p:cNvPr>
          <p:cNvGraphicFramePr>
            <a:graphicFrameLocks noGrp="1"/>
          </p:cNvGraphicFramePr>
          <p:nvPr/>
        </p:nvGraphicFramePr>
        <p:xfrm>
          <a:off x="9235" y="573964"/>
          <a:ext cx="8610890" cy="457200"/>
        </p:xfrm>
        <a:graphic>
          <a:graphicData uri="http://schemas.openxmlformats.org/drawingml/2006/table">
            <a:tbl>
              <a:tblPr firstRow="1" bandRow="1">
                <a:tableStyleId>{5C22544A-7EE6-4342-B048-85BDC9FD1C3A}</a:tableStyleId>
              </a:tblPr>
              <a:tblGrid>
                <a:gridCol w="8610890">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(Positional Encoding)</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47D2606F-669E-62A2-8088-3F8EC83CF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5CCC5503-F910-75E0-CFC7-4E4817482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16" y="2782230"/>
            <a:ext cx="5187557" cy="3681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754650-80CE-5BFC-AB7F-F8FD3AD1D28F}"/>
              </a:ext>
            </a:extLst>
          </p:cNvPr>
          <p:cNvSpPr txBox="1"/>
          <p:nvPr/>
        </p:nvSpPr>
        <p:spPr>
          <a:xfrm>
            <a:off x="6096000" y="3278910"/>
            <a:ext cx="5557011" cy="1815882"/>
          </a:xfrm>
          <a:prstGeom prst="rect">
            <a:avLst/>
          </a:prstGeom>
          <a:noFill/>
        </p:spPr>
        <p:txBody>
          <a:bodyPr wrap="square" rtlCol="0">
            <a:spAutoFit/>
          </a:bodyPr>
          <a:lstStyle/>
          <a:p>
            <a:r>
              <a:rPr lang="en-US" altLang="ko-KR" sz="1600"/>
              <a:t>"This graph visualizes how </a:t>
            </a:r>
            <a:r>
              <a:rPr lang="en-US" altLang="ko-KR" sz="1600" b="1"/>
              <a:t>Positional Encoding </a:t>
            </a:r>
            <a:r>
              <a:rPr lang="en-US" altLang="ko-KR" sz="1600"/>
              <a:t>adds positional information to the input data. Based on the following formula, lower dimensions have longer periods, which help in learning relationships between distant words, while higher dimensions have shorter periods, aiding in learning relationships between nearby words."</a:t>
            </a:r>
          </a:p>
          <a:p>
            <a:endParaRPr lang="ko-KR" altLang="en-US" sz="1600"/>
          </a:p>
        </p:txBody>
      </p:sp>
      <p:pic>
        <p:nvPicPr>
          <p:cNvPr id="9" name="그림 8">
            <a:extLst>
              <a:ext uri="{FF2B5EF4-FFF2-40B4-BE49-F238E27FC236}">
                <a16:creationId xmlns:a16="http://schemas.microsoft.com/office/drawing/2014/main" id="{40FE6CD1-BD20-60DD-1CDA-1C9D51762CBB}"/>
              </a:ext>
            </a:extLst>
          </p:cNvPr>
          <p:cNvPicPr>
            <a:picLocks noChangeAspect="1"/>
          </p:cNvPicPr>
          <p:nvPr/>
        </p:nvPicPr>
        <p:blipFill>
          <a:blip r:embed="rId4"/>
          <a:stretch>
            <a:fillRect/>
          </a:stretch>
        </p:blipFill>
        <p:spPr>
          <a:xfrm>
            <a:off x="813575" y="1518148"/>
            <a:ext cx="3991838" cy="1264082"/>
          </a:xfrm>
          <a:prstGeom prst="rect">
            <a:avLst/>
          </a:prstGeom>
        </p:spPr>
      </p:pic>
    </p:spTree>
    <p:extLst>
      <p:ext uri="{BB962C8B-B14F-4D97-AF65-F5344CB8AC3E}">
        <p14:creationId xmlns:p14="http://schemas.microsoft.com/office/powerpoint/2010/main" val="57028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1AA27-50A1-002E-E50C-21B73ECD616A}"/>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2BF131AF-C5EA-EC24-2D6E-403DA27D2CB9}"/>
              </a:ext>
            </a:extLst>
          </p:cNvPr>
          <p:cNvGraphicFramePr>
            <a:graphicFrameLocks noGrp="1"/>
          </p:cNvGraphicFramePr>
          <p:nvPr>
            <p:extLst>
              <p:ext uri="{D42A27DB-BD31-4B8C-83A1-F6EECF244321}">
                <p14:modId xmlns:p14="http://schemas.microsoft.com/office/powerpoint/2010/main" val="1267089445"/>
              </p:ext>
            </p:extLst>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(Intrance of Self-Attention)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CA85E236-A9B9-61D2-3ED0-34C52D378B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349653B-A3F9-0066-20C2-06F07857C2FB}"/>
                  </a:ext>
                </a:extLst>
              </p:cNvPr>
              <p:cNvSpPr txBox="1"/>
              <p:nvPr/>
            </p:nvSpPr>
            <p:spPr>
              <a:xfrm>
                <a:off x="979344" y="3213677"/>
                <a:ext cx="533399" cy="1166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ko-KR" i="1" smtClean="0">
                              <a:latin typeface="Cambria Math" panose="02040503050406030204" pitchFamily="18" charset="0"/>
                            </a:rPr>
                          </m:ctrlPr>
                        </m:mPr>
                        <m:mr>
                          <m:e>
                            <m:sSub>
                              <m:sSubPr>
                                <m:ctrlPr>
                                  <a:rPr lang="en-US" altLang="ko-KR" i="1" smtClean="0">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V</m:t>
                                </m:r>
                              </m:e>
                              <m:sub>
                                <m:r>
                                  <a:rPr lang="en-US" altLang="ko-KR" i="1">
                                    <a:solidFill>
                                      <a:srgbClr val="222222"/>
                                    </a:solidFill>
                                    <a:latin typeface="Cambria Math" panose="02040503050406030204" pitchFamily="18" charset="0"/>
                                  </a:rPr>
                                  <m:t>2</m:t>
                                </m:r>
                                <m:r>
                                  <a:rPr lang="en-US" altLang="ko-KR" b="0" i="1" smtClean="0">
                                    <a:solidFill>
                                      <a:srgbClr val="222222"/>
                                    </a:solidFill>
                                    <a:latin typeface="Cambria Math" panose="02040503050406030204" pitchFamily="18" charset="0"/>
                                  </a:rPr>
                                  <m:t> </m:t>
                                </m:r>
                              </m:sub>
                            </m:sSub>
                            <m:r>
                              <a:rPr lang="en-US" altLang="ko-KR" b="0" i="1" smtClean="0">
                                <a:solidFill>
                                  <a:srgbClr val="222222"/>
                                </a:solidFill>
                                <a:latin typeface="Cambria Math" panose="02040503050406030204" pitchFamily="18" charset="0"/>
                              </a:rPr>
                              <m:t> </m:t>
                            </m:r>
                          </m:e>
                        </m:mr>
                        <m:mr>
                          <m:e>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V</m:t>
                                </m:r>
                              </m:e>
                              <m:sub>
                                <m:r>
                                  <a:rPr lang="en-US" altLang="ko-KR" i="1">
                                    <a:solidFill>
                                      <a:srgbClr val="222222"/>
                                    </a:solidFill>
                                    <a:latin typeface="Cambria Math" panose="02040503050406030204" pitchFamily="18" charset="0"/>
                                  </a:rPr>
                                  <m:t>3</m:t>
                                </m:r>
                              </m:sub>
                            </m:sSub>
                            <m:r>
                              <a:rPr lang="en-US" altLang="ko-KR" b="0" i="1" smtClean="0">
                                <a:solidFill>
                                  <a:srgbClr val="222222"/>
                                </a:solidFill>
                                <a:latin typeface="Cambria Math" panose="02040503050406030204" pitchFamily="18" charset="0"/>
                              </a:rPr>
                              <m:t> </m:t>
                            </m:r>
                          </m:e>
                        </m:mr>
                        <m:mr>
                          <m:e>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V</m:t>
                                </m:r>
                              </m:e>
                              <m:sub>
                                <m:r>
                                  <a:rPr lang="en-US" altLang="ko-KR" i="1">
                                    <a:solidFill>
                                      <a:srgbClr val="222222"/>
                                    </a:solidFill>
                                    <a:latin typeface="Cambria Math" panose="02040503050406030204" pitchFamily="18" charset="0"/>
                                  </a:rPr>
                                  <m:t>4</m:t>
                                </m:r>
                              </m:sub>
                            </m:sSub>
                            <m:r>
                              <a:rPr lang="en-US" altLang="ko-KR" b="0" i="1" smtClean="0">
                                <a:solidFill>
                                  <a:srgbClr val="222222"/>
                                </a:solidFill>
                                <a:latin typeface="Cambria Math" panose="02040503050406030204" pitchFamily="18" charset="0"/>
                              </a:rPr>
                              <m:t> </m:t>
                            </m:r>
                          </m:e>
                        </m:mr>
                        <m:mr>
                          <m:e>
                            <m:sSub>
                              <m:sSubPr>
                                <m:ctrlPr>
                                  <a:rPr lang="en-US" altLang="ko-KR" i="1">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V</m:t>
                                </m:r>
                              </m:e>
                              <m:sub>
                                <m:r>
                                  <a:rPr lang="en-US" altLang="ko-KR" i="1">
                                    <a:solidFill>
                                      <a:srgbClr val="222222"/>
                                    </a:solidFill>
                                    <a:latin typeface="Cambria Math" panose="02040503050406030204" pitchFamily="18" charset="0"/>
                                  </a:rPr>
                                  <m:t>5</m:t>
                                </m:r>
                              </m:sub>
                            </m:sSub>
                            <m:r>
                              <a:rPr lang="en-US" altLang="ko-KR" b="0" i="1" smtClean="0">
                                <a:solidFill>
                                  <a:srgbClr val="222222"/>
                                </a:solidFill>
                                <a:latin typeface="Cambria Math" panose="02040503050406030204" pitchFamily="18" charset="0"/>
                              </a:rPr>
                              <m:t> </m:t>
                            </m:r>
                          </m:e>
                        </m:mr>
                      </m:m>
                    </m:oMath>
                  </m:oMathPara>
                </a14:m>
                <a:endParaRPr lang="ko-KR" altLang="en-US"/>
              </a:p>
            </p:txBody>
          </p:sp>
        </mc:Choice>
        <mc:Fallback xmlns="">
          <p:sp>
            <p:nvSpPr>
              <p:cNvPr id="6" name="TextBox 5">
                <a:extLst>
                  <a:ext uri="{FF2B5EF4-FFF2-40B4-BE49-F238E27FC236}">
                    <a16:creationId xmlns:a16="http://schemas.microsoft.com/office/drawing/2014/main" id="{C349653B-A3F9-0066-20C2-06F07857C2FB}"/>
                  </a:ext>
                </a:extLst>
              </p:cNvPr>
              <p:cNvSpPr txBox="1">
                <a:spLocks noRot="1" noChangeAspect="1" noMove="1" noResize="1" noEditPoints="1" noAdjustHandles="1" noChangeArrowheads="1" noChangeShapeType="1" noTextEdit="1"/>
              </p:cNvSpPr>
              <p:nvPr/>
            </p:nvSpPr>
            <p:spPr>
              <a:xfrm>
                <a:off x="979344" y="3213677"/>
                <a:ext cx="533399" cy="1166088"/>
              </a:xfrm>
              <a:prstGeom prst="rect">
                <a:avLst/>
              </a:prstGeom>
              <a:blipFill>
                <a:blip r:embed="rId3"/>
                <a:stretch>
                  <a:fillRect/>
                </a:stretch>
              </a:blipFill>
            </p:spPr>
            <p:txBody>
              <a:bodyPr/>
              <a:lstStyle/>
              <a:p>
                <a:r>
                  <a:rPr lang="ko-KR" altLang="en-US">
                    <a:noFill/>
                  </a:rPr>
                  <a:t> </a:t>
                </a:r>
              </a:p>
            </p:txBody>
          </p:sp>
        </mc:Fallback>
      </mc:AlternateContent>
      <p:sp>
        <p:nvSpPr>
          <p:cNvPr id="8" name="TextBox 7">
            <a:extLst>
              <a:ext uri="{FF2B5EF4-FFF2-40B4-BE49-F238E27FC236}">
                <a16:creationId xmlns:a16="http://schemas.microsoft.com/office/drawing/2014/main" id="{FD720BD4-C5CF-D825-071F-017BB6FCBE14}"/>
              </a:ext>
            </a:extLst>
          </p:cNvPr>
          <p:cNvSpPr txBox="1"/>
          <p:nvPr/>
        </p:nvSpPr>
        <p:spPr>
          <a:xfrm>
            <a:off x="1607994" y="3434771"/>
            <a:ext cx="381000" cy="548868"/>
          </a:xfrm>
          <a:prstGeom prst="rect">
            <a:avLst/>
          </a:prstGeom>
          <a:noFill/>
        </p:spPr>
        <p:txBody>
          <a:bodyPr wrap="square" rtlCol="0">
            <a:spAutoFit/>
          </a:bodyPr>
          <a:lstStyle/>
          <a:p>
            <a:pPr algn="l">
              <a:lnSpc>
                <a:spcPts val="4200"/>
              </a:lnSpc>
              <a:spcAft>
                <a:spcPts val="3000"/>
              </a:spcAft>
            </a:pPr>
            <a:r>
              <a:rPr lang="ko-KR" altLang="en-US" b="1" i="0">
                <a:solidFill>
                  <a:srgbClr val="000000"/>
                </a:solidFill>
                <a:effectLst/>
                <a:latin typeface="Helvetica Neue"/>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9510F1-DB7E-E2E6-F51A-005A83A52486}"/>
                  </a:ext>
                </a:extLst>
              </p:cNvPr>
              <p:cNvSpPr txBox="1"/>
              <p:nvPr/>
            </p:nvSpPr>
            <p:spPr>
              <a:xfrm>
                <a:off x="2169970" y="3213677"/>
                <a:ext cx="742948" cy="11660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ko-KR" i="1" smtClean="0">
                              <a:latin typeface="Cambria Math" panose="02040503050406030204" pitchFamily="18" charset="0"/>
                            </a:rPr>
                          </m:ctrlPr>
                        </m:mPr>
                        <m:mr>
                          <m:e>
                            <m:r>
                              <m:rPr>
                                <m:nor/>
                              </m:rPr>
                              <a:rPr lang="en-US" altLang="ko-KR"/>
                              <m:t>PE</m:t>
                            </m:r>
                            <m:r>
                              <m:rPr>
                                <m:nor/>
                              </m:rPr>
                              <a:rPr lang="en-US" altLang="ko-KR"/>
                              <m:t>(0)</m:t>
                            </m:r>
                            <m:r>
                              <m:rPr>
                                <m:nor/>
                              </m:rPr>
                              <a:rPr lang="ko-KR" altLang="en-US"/>
                              <m:t> </m:t>
                            </m:r>
                          </m:e>
                        </m:mr>
                        <m:mr>
                          <m:e>
                            <m:r>
                              <m:rPr>
                                <m:nor/>
                              </m:rPr>
                              <a:rPr lang="en-US" altLang="ko-KR"/>
                              <m:t>PE</m:t>
                            </m:r>
                            <m:r>
                              <m:rPr>
                                <m:nor/>
                              </m:rPr>
                              <a:rPr lang="en-US" altLang="ko-KR"/>
                              <m:t>(</m:t>
                            </m:r>
                            <m:r>
                              <a:rPr lang="en-US" altLang="ko-KR" i="1" smtClean="0">
                                <a:latin typeface="Cambria Math" panose="02040503050406030204" pitchFamily="18" charset="0"/>
                              </a:rPr>
                              <m:t>1</m:t>
                            </m:r>
                            <m:r>
                              <m:rPr>
                                <m:nor/>
                              </m:rPr>
                              <a:rPr lang="en-US" altLang="ko-KR"/>
                              <m:t>)</m:t>
                            </m:r>
                            <m:r>
                              <m:rPr>
                                <m:nor/>
                              </m:rPr>
                              <a:rPr lang="ko-KR" altLang="en-US"/>
                              <m:t> </m:t>
                            </m:r>
                          </m:e>
                        </m:mr>
                        <m:mr>
                          <m:e>
                            <m:r>
                              <m:rPr>
                                <m:nor/>
                              </m:rPr>
                              <a:rPr lang="en-US" altLang="ko-KR"/>
                              <m:t>PE</m:t>
                            </m:r>
                            <m:r>
                              <m:rPr>
                                <m:nor/>
                              </m:rPr>
                              <a:rPr lang="en-US" altLang="ko-KR"/>
                              <m:t>(</m:t>
                            </m:r>
                            <m:r>
                              <a:rPr lang="en-US" altLang="ko-KR" i="1" smtClean="0">
                                <a:latin typeface="Cambria Math" panose="02040503050406030204" pitchFamily="18" charset="0"/>
                              </a:rPr>
                              <m:t>2</m:t>
                            </m:r>
                            <m:r>
                              <m:rPr>
                                <m:nor/>
                              </m:rPr>
                              <a:rPr lang="en-US" altLang="ko-KR"/>
                              <m:t>)</m:t>
                            </m:r>
                            <m:r>
                              <m:rPr>
                                <m:nor/>
                              </m:rPr>
                              <a:rPr lang="ko-KR" altLang="en-US"/>
                              <m:t> </m:t>
                            </m:r>
                          </m:e>
                        </m:mr>
                        <m:mr>
                          <m:e>
                            <m:r>
                              <m:rPr>
                                <m:nor/>
                              </m:rPr>
                              <a:rPr lang="en-US" altLang="ko-KR"/>
                              <m:t>PE</m:t>
                            </m:r>
                            <m:r>
                              <m:rPr>
                                <m:nor/>
                              </m:rPr>
                              <a:rPr lang="en-US" altLang="ko-KR"/>
                              <m:t>(</m:t>
                            </m:r>
                            <m:r>
                              <a:rPr lang="en-US" altLang="ko-KR" i="1" smtClean="0">
                                <a:latin typeface="Cambria Math" panose="02040503050406030204" pitchFamily="18" charset="0"/>
                              </a:rPr>
                              <m:t>3</m:t>
                            </m:r>
                            <m:r>
                              <m:rPr>
                                <m:nor/>
                              </m:rPr>
                              <a:rPr lang="en-US" altLang="ko-KR"/>
                              <m:t>)</m:t>
                            </m:r>
                            <m:r>
                              <m:rPr>
                                <m:nor/>
                              </m:rPr>
                              <a:rPr lang="ko-KR" altLang="en-US"/>
                              <m:t> </m:t>
                            </m:r>
                          </m:e>
                        </m:mr>
                      </m:m>
                    </m:oMath>
                  </m:oMathPara>
                </a14:m>
                <a:endParaRPr lang="ko-KR" altLang="en-US"/>
              </a:p>
            </p:txBody>
          </p:sp>
        </mc:Choice>
        <mc:Fallback xmlns="">
          <p:sp>
            <p:nvSpPr>
              <p:cNvPr id="9" name="TextBox 8">
                <a:extLst>
                  <a:ext uri="{FF2B5EF4-FFF2-40B4-BE49-F238E27FC236}">
                    <a16:creationId xmlns:a16="http://schemas.microsoft.com/office/drawing/2014/main" id="{749510F1-DB7E-E2E6-F51A-005A83A52486}"/>
                  </a:ext>
                </a:extLst>
              </p:cNvPr>
              <p:cNvSpPr txBox="1">
                <a:spLocks noRot="1" noChangeAspect="1" noMove="1" noResize="1" noEditPoints="1" noAdjustHandles="1" noChangeArrowheads="1" noChangeShapeType="1" noTextEdit="1"/>
              </p:cNvSpPr>
              <p:nvPr/>
            </p:nvSpPr>
            <p:spPr>
              <a:xfrm>
                <a:off x="2169970" y="3213677"/>
                <a:ext cx="742948" cy="1166088"/>
              </a:xfrm>
              <a:prstGeom prst="rect">
                <a:avLst/>
              </a:prstGeom>
              <a:blipFill>
                <a:blip r:embed="rId4"/>
                <a:stretch>
                  <a:fillRect/>
                </a:stretch>
              </a:blipFill>
            </p:spPr>
            <p:txBody>
              <a:bodyPr/>
              <a:lstStyle/>
              <a:p>
                <a:r>
                  <a:rPr lang="ko-KR" altLang="en-US">
                    <a:noFill/>
                  </a:rPr>
                  <a:t> </a:t>
                </a:r>
              </a:p>
            </p:txBody>
          </p:sp>
        </mc:Fallback>
      </mc:AlternateContent>
      <p:sp>
        <p:nvSpPr>
          <p:cNvPr id="10" name="왼쪽 대괄호 9">
            <a:extLst>
              <a:ext uri="{FF2B5EF4-FFF2-40B4-BE49-F238E27FC236}">
                <a16:creationId xmlns:a16="http://schemas.microsoft.com/office/drawing/2014/main" id="{DB88D91B-E59C-F3A4-90A9-55726B7075D9}"/>
              </a:ext>
            </a:extLst>
          </p:cNvPr>
          <p:cNvSpPr/>
          <p:nvPr/>
        </p:nvSpPr>
        <p:spPr>
          <a:xfrm>
            <a:off x="884093" y="3213677"/>
            <a:ext cx="66674" cy="11660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7" name="왼쪽 대괄호 16">
            <a:extLst>
              <a:ext uri="{FF2B5EF4-FFF2-40B4-BE49-F238E27FC236}">
                <a16:creationId xmlns:a16="http://schemas.microsoft.com/office/drawing/2014/main" id="{D0F6CE26-9981-774C-116F-12C7600456C6}"/>
              </a:ext>
            </a:extLst>
          </p:cNvPr>
          <p:cNvSpPr/>
          <p:nvPr/>
        </p:nvSpPr>
        <p:spPr>
          <a:xfrm rot="10800000">
            <a:off x="2912918" y="3213677"/>
            <a:ext cx="66674" cy="1166087"/>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cxnSp>
        <p:nvCxnSpPr>
          <p:cNvPr id="21" name="연결선: 꺾임 20">
            <a:extLst>
              <a:ext uri="{FF2B5EF4-FFF2-40B4-BE49-F238E27FC236}">
                <a16:creationId xmlns:a16="http://schemas.microsoft.com/office/drawing/2014/main" id="{6D497F67-2AF2-E0A8-1D3E-6AF859F211FD}"/>
              </a:ext>
            </a:extLst>
          </p:cNvPr>
          <p:cNvCxnSpPr>
            <a:cxnSpLocks/>
          </p:cNvCxnSpPr>
          <p:nvPr/>
        </p:nvCxnSpPr>
        <p:spPr>
          <a:xfrm>
            <a:off x="3408217" y="3732409"/>
            <a:ext cx="1552576" cy="657108"/>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연결선: 꺾임 28">
            <a:extLst>
              <a:ext uri="{FF2B5EF4-FFF2-40B4-BE49-F238E27FC236}">
                <a16:creationId xmlns:a16="http://schemas.microsoft.com/office/drawing/2014/main" id="{3BD34763-0CE2-D820-AE59-783E59207C54}"/>
              </a:ext>
            </a:extLst>
          </p:cNvPr>
          <p:cNvCxnSpPr>
            <a:cxnSpLocks/>
          </p:cNvCxnSpPr>
          <p:nvPr/>
        </p:nvCxnSpPr>
        <p:spPr>
          <a:xfrm flipV="1">
            <a:off x="3436792" y="3090080"/>
            <a:ext cx="1504951" cy="64232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직선 화살표 연결선 34">
            <a:extLst>
              <a:ext uri="{FF2B5EF4-FFF2-40B4-BE49-F238E27FC236}">
                <a16:creationId xmlns:a16="http://schemas.microsoft.com/office/drawing/2014/main" id="{6CA8E914-D345-9049-B9D6-62CE2B1B20B5}"/>
              </a:ext>
            </a:extLst>
          </p:cNvPr>
          <p:cNvCxnSpPr/>
          <p:nvPr/>
        </p:nvCxnSpPr>
        <p:spPr>
          <a:xfrm>
            <a:off x="4184505" y="3728483"/>
            <a:ext cx="7762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7FB08C3-1A55-3F15-868F-0F52A69D8EA7}"/>
                  </a:ext>
                </a:extLst>
              </p:cNvPr>
              <p:cNvSpPr txBox="1"/>
              <p:nvPr/>
            </p:nvSpPr>
            <p:spPr>
              <a:xfrm>
                <a:off x="5113194" y="2861480"/>
                <a:ext cx="1409701" cy="390043"/>
              </a:xfrm>
              <a:prstGeom prst="rect">
                <a:avLst/>
              </a:prstGeom>
              <a:noFill/>
            </p:spPr>
            <p:txBody>
              <a:bodyPr wrap="square" rtlCol="0">
                <a:spAutoFit/>
              </a:bodyPr>
              <a:lstStyle/>
              <a:p>
                <a:r>
                  <a:rPr lang="en-US" altLang="ko-KR"/>
                  <a:t>X · </a:t>
                </a:r>
                <a14:m>
                  <m:oMath xmlns:m="http://schemas.openxmlformats.org/officeDocument/2006/math">
                    <m:sSub>
                      <m:sSubPr>
                        <m:ctrlPr>
                          <a:rPr lang="en-US" altLang="ko-KR" i="1" smtClean="0">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W</m:t>
                        </m:r>
                      </m:e>
                      <m:sub>
                        <m:r>
                          <m:rPr>
                            <m:sty m:val="p"/>
                          </m:rPr>
                          <a:rPr lang="en-US" altLang="ko-KR" i="1">
                            <a:solidFill>
                              <a:srgbClr val="222222"/>
                            </a:solidFill>
                            <a:latin typeface="Cambria Math" panose="02040503050406030204" pitchFamily="18" charset="0"/>
                          </a:rPr>
                          <m:t>Q</m:t>
                        </m:r>
                      </m:sub>
                    </m:sSub>
                    <m:r>
                      <a:rPr lang="en-US" altLang="ko-KR" b="0" i="1" smtClean="0">
                        <a:solidFill>
                          <a:srgbClr val="222222"/>
                        </a:solidFill>
                        <a:latin typeface="Cambria Math" panose="02040503050406030204" pitchFamily="18" charset="0"/>
                      </a:rPr>
                      <m:t> </m:t>
                    </m:r>
                  </m:oMath>
                </a14:m>
                <a:r>
                  <a:rPr lang="en-US" altLang="ko-KR"/>
                  <a:t>= Q</a:t>
                </a:r>
              </a:p>
            </p:txBody>
          </p:sp>
        </mc:Choice>
        <mc:Fallback xmlns="">
          <p:sp>
            <p:nvSpPr>
              <p:cNvPr id="36" name="TextBox 35">
                <a:extLst>
                  <a:ext uri="{FF2B5EF4-FFF2-40B4-BE49-F238E27FC236}">
                    <a16:creationId xmlns:a16="http://schemas.microsoft.com/office/drawing/2014/main" id="{97FB08C3-1A55-3F15-868F-0F52A69D8EA7}"/>
                  </a:ext>
                </a:extLst>
              </p:cNvPr>
              <p:cNvSpPr txBox="1">
                <a:spLocks noRot="1" noChangeAspect="1" noMove="1" noResize="1" noEditPoints="1" noAdjustHandles="1" noChangeArrowheads="1" noChangeShapeType="1" noTextEdit="1"/>
              </p:cNvSpPr>
              <p:nvPr/>
            </p:nvSpPr>
            <p:spPr>
              <a:xfrm>
                <a:off x="5113194" y="2861480"/>
                <a:ext cx="1409701" cy="390043"/>
              </a:xfrm>
              <a:prstGeom prst="rect">
                <a:avLst/>
              </a:prstGeom>
              <a:blipFill>
                <a:blip r:embed="rId5"/>
                <a:stretch>
                  <a:fillRect l="-3896" t="-9375" b="-17188"/>
                </a:stretch>
              </a:blipFill>
            </p:spPr>
            <p:txBody>
              <a:bodyPr/>
              <a:lstStyle/>
              <a:p>
                <a:r>
                  <a:rPr lang="ko-KR" altLang="en-US">
                    <a:noFill/>
                  </a:rPr>
                  <a:t> </a:t>
                </a:r>
              </a:p>
            </p:txBody>
          </p:sp>
        </mc:Fallback>
      </mc:AlternateContent>
      <p:sp>
        <p:nvSpPr>
          <p:cNvPr id="39" name="TextBox 38">
            <a:extLst>
              <a:ext uri="{FF2B5EF4-FFF2-40B4-BE49-F238E27FC236}">
                <a16:creationId xmlns:a16="http://schemas.microsoft.com/office/drawing/2014/main" id="{167AE11A-4C4A-1F25-4A01-0CF4F12625EA}"/>
              </a:ext>
            </a:extLst>
          </p:cNvPr>
          <p:cNvSpPr txBox="1"/>
          <p:nvPr/>
        </p:nvSpPr>
        <p:spPr>
          <a:xfrm>
            <a:off x="1317482" y="4947651"/>
            <a:ext cx="1157287" cy="307777"/>
          </a:xfrm>
          <a:prstGeom prst="rect">
            <a:avLst/>
          </a:prstGeom>
          <a:noFill/>
        </p:spPr>
        <p:txBody>
          <a:bodyPr wrap="square" rtlCol="0">
            <a:spAutoFit/>
          </a:bodyPr>
          <a:lstStyle/>
          <a:p>
            <a:r>
              <a:rPr lang="en-US" altLang="ko-KR" sz="1400"/>
              <a:t>&lt;4 x 512&gt;</a:t>
            </a:r>
            <a:endParaRPr lang="ko-KR" altLang="en-US" sz="140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8305C8D-38E7-1D36-8817-35F33D575F7C}"/>
                  </a:ext>
                </a:extLst>
              </p:cNvPr>
              <p:cNvSpPr txBox="1"/>
              <p:nvPr/>
            </p:nvSpPr>
            <p:spPr>
              <a:xfrm>
                <a:off x="5113193" y="3533461"/>
                <a:ext cx="1409701" cy="369332"/>
              </a:xfrm>
              <a:prstGeom prst="rect">
                <a:avLst/>
              </a:prstGeom>
              <a:noFill/>
            </p:spPr>
            <p:txBody>
              <a:bodyPr wrap="square" rtlCol="0">
                <a:spAutoFit/>
              </a:bodyPr>
              <a:lstStyle/>
              <a:p>
                <a:r>
                  <a:rPr lang="en-US" altLang="ko-KR"/>
                  <a:t>X · </a:t>
                </a:r>
                <a14:m>
                  <m:oMath xmlns:m="http://schemas.openxmlformats.org/officeDocument/2006/math">
                    <m:sSub>
                      <m:sSubPr>
                        <m:ctrlPr>
                          <a:rPr lang="en-US" altLang="ko-KR" i="1" smtClean="0">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W</m:t>
                        </m:r>
                      </m:e>
                      <m:sub>
                        <m:r>
                          <m:rPr>
                            <m:sty m:val="p"/>
                          </m:rPr>
                          <a:rPr lang="en-US" altLang="ko-KR" i="1">
                            <a:solidFill>
                              <a:srgbClr val="222222"/>
                            </a:solidFill>
                            <a:latin typeface="Cambria Math" panose="02040503050406030204" pitchFamily="18" charset="0"/>
                          </a:rPr>
                          <m:t>k</m:t>
                        </m:r>
                      </m:sub>
                    </m:sSub>
                    <m:r>
                      <a:rPr lang="en-US" altLang="ko-KR" b="0" i="1" smtClean="0">
                        <a:solidFill>
                          <a:srgbClr val="222222"/>
                        </a:solidFill>
                        <a:latin typeface="Cambria Math" panose="02040503050406030204" pitchFamily="18" charset="0"/>
                      </a:rPr>
                      <m:t> </m:t>
                    </m:r>
                  </m:oMath>
                </a14:m>
                <a:r>
                  <a:rPr lang="en-US" altLang="ko-KR"/>
                  <a:t>= K</a:t>
                </a:r>
              </a:p>
            </p:txBody>
          </p:sp>
        </mc:Choice>
        <mc:Fallback xmlns="">
          <p:sp>
            <p:nvSpPr>
              <p:cNvPr id="40" name="TextBox 39">
                <a:extLst>
                  <a:ext uri="{FF2B5EF4-FFF2-40B4-BE49-F238E27FC236}">
                    <a16:creationId xmlns:a16="http://schemas.microsoft.com/office/drawing/2014/main" id="{88305C8D-38E7-1D36-8817-35F33D575F7C}"/>
                  </a:ext>
                </a:extLst>
              </p:cNvPr>
              <p:cNvSpPr txBox="1">
                <a:spLocks noRot="1" noChangeAspect="1" noMove="1" noResize="1" noEditPoints="1" noAdjustHandles="1" noChangeArrowheads="1" noChangeShapeType="1" noTextEdit="1"/>
              </p:cNvSpPr>
              <p:nvPr/>
            </p:nvSpPr>
            <p:spPr>
              <a:xfrm>
                <a:off x="5113193" y="3533461"/>
                <a:ext cx="1409701" cy="369332"/>
              </a:xfrm>
              <a:prstGeom prst="rect">
                <a:avLst/>
              </a:prstGeom>
              <a:blipFill>
                <a:blip r:embed="rId6"/>
                <a:stretch>
                  <a:fillRect l="-3896" t="-10000" b="-266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2464CB1-B1B9-1512-9E3B-985B6A4156C6}"/>
                  </a:ext>
                </a:extLst>
              </p:cNvPr>
              <p:cNvSpPr txBox="1"/>
              <p:nvPr/>
            </p:nvSpPr>
            <p:spPr>
              <a:xfrm>
                <a:off x="5113192" y="4205442"/>
                <a:ext cx="1409701" cy="369332"/>
              </a:xfrm>
              <a:prstGeom prst="rect">
                <a:avLst/>
              </a:prstGeom>
              <a:noFill/>
            </p:spPr>
            <p:txBody>
              <a:bodyPr wrap="square" rtlCol="0">
                <a:spAutoFit/>
              </a:bodyPr>
              <a:lstStyle/>
              <a:p>
                <a:r>
                  <a:rPr lang="en-US" altLang="ko-KR"/>
                  <a:t>X · </a:t>
                </a:r>
                <a14:m>
                  <m:oMath xmlns:m="http://schemas.openxmlformats.org/officeDocument/2006/math">
                    <m:sSub>
                      <m:sSubPr>
                        <m:ctrlPr>
                          <a:rPr lang="en-US" altLang="ko-KR" i="1" smtClean="0">
                            <a:solidFill>
                              <a:srgbClr val="222222"/>
                            </a:solidFill>
                            <a:latin typeface="Cambria Math" panose="02040503050406030204" pitchFamily="18" charset="0"/>
                          </a:rPr>
                        </m:ctrlPr>
                      </m:sSubPr>
                      <m:e>
                        <m:r>
                          <m:rPr>
                            <m:sty m:val="p"/>
                          </m:rPr>
                          <a:rPr lang="en-US" altLang="ko-KR" i="1">
                            <a:solidFill>
                              <a:srgbClr val="222222"/>
                            </a:solidFill>
                            <a:latin typeface="Cambria Math" panose="02040503050406030204" pitchFamily="18" charset="0"/>
                          </a:rPr>
                          <m:t>W</m:t>
                        </m:r>
                      </m:e>
                      <m:sub>
                        <m:r>
                          <m:rPr>
                            <m:sty m:val="p"/>
                          </m:rPr>
                          <a:rPr lang="en-US" altLang="ko-KR" i="1">
                            <a:solidFill>
                              <a:srgbClr val="222222"/>
                            </a:solidFill>
                            <a:latin typeface="Cambria Math" panose="02040503050406030204" pitchFamily="18" charset="0"/>
                          </a:rPr>
                          <m:t>V</m:t>
                        </m:r>
                      </m:sub>
                    </m:sSub>
                    <m:r>
                      <a:rPr lang="en-US" altLang="ko-KR" b="0" i="1" smtClean="0">
                        <a:solidFill>
                          <a:srgbClr val="222222"/>
                        </a:solidFill>
                        <a:latin typeface="Cambria Math" panose="02040503050406030204" pitchFamily="18" charset="0"/>
                      </a:rPr>
                      <m:t> </m:t>
                    </m:r>
                  </m:oMath>
                </a14:m>
                <a:r>
                  <a:rPr lang="en-US" altLang="ko-KR"/>
                  <a:t>= V</a:t>
                </a:r>
              </a:p>
            </p:txBody>
          </p:sp>
        </mc:Choice>
        <mc:Fallback xmlns="">
          <p:sp>
            <p:nvSpPr>
              <p:cNvPr id="41" name="TextBox 40">
                <a:extLst>
                  <a:ext uri="{FF2B5EF4-FFF2-40B4-BE49-F238E27FC236}">
                    <a16:creationId xmlns:a16="http://schemas.microsoft.com/office/drawing/2014/main" id="{B2464CB1-B1B9-1512-9E3B-985B6A4156C6}"/>
                  </a:ext>
                </a:extLst>
              </p:cNvPr>
              <p:cNvSpPr txBox="1">
                <a:spLocks noRot="1" noChangeAspect="1" noMove="1" noResize="1" noEditPoints="1" noAdjustHandles="1" noChangeArrowheads="1" noChangeShapeType="1" noTextEdit="1"/>
              </p:cNvSpPr>
              <p:nvPr/>
            </p:nvSpPr>
            <p:spPr>
              <a:xfrm>
                <a:off x="5113192" y="4205442"/>
                <a:ext cx="1409701" cy="369332"/>
              </a:xfrm>
              <a:prstGeom prst="rect">
                <a:avLst/>
              </a:prstGeom>
              <a:blipFill>
                <a:blip r:embed="rId7"/>
                <a:stretch>
                  <a:fillRect l="-3896" t="-10000" b="-26667"/>
                </a:stretch>
              </a:blipFill>
            </p:spPr>
            <p:txBody>
              <a:bodyPr/>
              <a:lstStyle/>
              <a:p>
                <a:r>
                  <a:rPr lang="ko-KR" altLang="en-US">
                    <a:noFill/>
                  </a:rPr>
                  <a:t> </a:t>
                </a:r>
              </a:p>
            </p:txBody>
          </p:sp>
        </mc:Fallback>
      </mc:AlternateContent>
      <p:sp>
        <p:nvSpPr>
          <p:cNvPr id="43" name="TextBox 42">
            <a:extLst>
              <a:ext uri="{FF2B5EF4-FFF2-40B4-BE49-F238E27FC236}">
                <a16:creationId xmlns:a16="http://schemas.microsoft.com/office/drawing/2014/main" id="{9BC591F9-4268-3669-82ED-4C4524AD7C9C}"/>
              </a:ext>
            </a:extLst>
          </p:cNvPr>
          <p:cNvSpPr txBox="1"/>
          <p:nvPr/>
        </p:nvSpPr>
        <p:spPr>
          <a:xfrm>
            <a:off x="3243871" y="3295528"/>
            <a:ext cx="1157287" cy="307777"/>
          </a:xfrm>
          <a:prstGeom prst="rect">
            <a:avLst/>
          </a:prstGeom>
          <a:noFill/>
        </p:spPr>
        <p:txBody>
          <a:bodyPr wrap="square" rtlCol="0">
            <a:spAutoFit/>
          </a:bodyPr>
          <a:lstStyle/>
          <a:p>
            <a:pPr algn="ctr"/>
            <a:r>
              <a:rPr lang="en-US" altLang="ko-KR" sz="1400"/>
              <a:t>X</a:t>
            </a:r>
            <a:endParaRPr lang="ko-KR" altLang="en-US" sz="1400"/>
          </a:p>
        </p:txBody>
      </p:sp>
      <p:sp>
        <p:nvSpPr>
          <p:cNvPr id="44" name="TextBox 43">
            <a:extLst>
              <a:ext uri="{FF2B5EF4-FFF2-40B4-BE49-F238E27FC236}">
                <a16:creationId xmlns:a16="http://schemas.microsoft.com/office/drawing/2014/main" id="{E49A2CA5-8EBD-8D5A-47F2-7807A5701F1F}"/>
              </a:ext>
            </a:extLst>
          </p:cNvPr>
          <p:cNvSpPr txBox="1"/>
          <p:nvPr/>
        </p:nvSpPr>
        <p:spPr>
          <a:xfrm>
            <a:off x="4008292" y="4947650"/>
            <a:ext cx="3352800" cy="307777"/>
          </a:xfrm>
          <a:prstGeom prst="rect">
            <a:avLst/>
          </a:prstGeom>
          <a:noFill/>
        </p:spPr>
        <p:txBody>
          <a:bodyPr wrap="square" rtlCol="0">
            <a:spAutoFit/>
          </a:bodyPr>
          <a:lstStyle/>
          <a:p>
            <a:r>
              <a:rPr lang="en-US" altLang="ko-KR" sz="1400"/>
              <a:t>&lt;4 x 512&gt; · &lt;512 x 64&gt; = &lt;4 x 64&gt;</a:t>
            </a:r>
            <a:endParaRPr lang="ko-KR" altLang="en-US" sz="140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45A49E-3DAC-A76A-FE60-99B008653945}"/>
                  </a:ext>
                </a:extLst>
              </p:cNvPr>
              <p:cNvSpPr txBox="1"/>
              <p:nvPr/>
            </p:nvSpPr>
            <p:spPr>
              <a:xfrm>
                <a:off x="8424900" y="3075483"/>
                <a:ext cx="2841442" cy="1285288"/>
              </a:xfrm>
              <a:prstGeom prst="rect">
                <a:avLst/>
              </a:prstGeom>
              <a:noFill/>
              <a:ln w="19050">
                <a:solidFill>
                  <a:srgbClr val="BFBFBF"/>
                </a:solidFill>
              </a:ln>
            </p:spPr>
            <p:txBody>
              <a:bodyPr wrap="square" rtlCol="0">
                <a:spAutoFit/>
              </a:bodyPr>
              <a:lstStyle/>
              <a:p>
                <a:pPr algn="ctr">
                  <a:lnSpc>
                    <a:spcPct val="150000"/>
                  </a:lnSpc>
                </a:pPr>
                <a:r>
                  <a:rPr lang="en-US" altLang="ko-KR">
                    <a:solidFill>
                      <a:schemeClr val="bg1">
                        <a:lumMod val="65000"/>
                      </a:schemeClr>
                    </a:solidFill>
                  </a:rPr>
                  <a:t>Dimensions of Q, K, V</a:t>
                </a:r>
                <a:br>
                  <a:rPr lang="en-US" altLang="ko-KR">
                    <a:solidFill>
                      <a:schemeClr val="bg1">
                        <a:lumMod val="65000"/>
                      </a:schemeClr>
                    </a:solidFill>
                  </a:rPr>
                </a:br>
                <a:r>
                  <a:rPr lang="en-US" altLang="ko-KR">
                    <a:solidFill>
                      <a:schemeClr val="bg1">
                        <a:lumMod val="65000"/>
                      </a:schemeClr>
                    </a:solidFill>
                  </a:rPr>
                  <a:t> = </a:t>
                </a:r>
                <a14:m>
                  <m:oMath xmlns:m="http://schemas.openxmlformats.org/officeDocument/2006/math">
                    <m:sSub>
                      <m:sSubPr>
                        <m:ctrlPr>
                          <a:rPr lang="en-US" altLang="ko-KR" sz="1800" i="1" smtClean="0">
                            <a:solidFill>
                              <a:schemeClr val="bg1">
                                <a:lumMod val="65000"/>
                              </a:schemeClr>
                            </a:solidFill>
                            <a:effectLst/>
                            <a:latin typeface="Cambria Math" panose="02040503050406030204" pitchFamily="18" charset="0"/>
                          </a:rPr>
                        </m:ctrlPr>
                      </m:sSubPr>
                      <m:e>
                        <m:r>
                          <m:rPr>
                            <m:sty m:val="p"/>
                          </m:rPr>
                          <a:rPr lang="en-US" altLang="ko-KR" i="1">
                            <a:solidFill>
                              <a:schemeClr val="bg1">
                                <a:lumMod val="65000"/>
                              </a:schemeClr>
                            </a:solidFill>
                            <a:latin typeface="Cambria Math" panose="02040503050406030204" pitchFamily="18" charset="0"/>
                          </a:rPr>
                          <m:t>d</m:t>
                        </m:r>
                      </m:e>
                      <m:sub>
                        <m:r>
                          <m:rPr>
                            <m:sty m:val="p"/>
                          </m:rPr>
                          <a:rPr lang="en-US" altLang="ko-KR" i="1">
                            <a:solidFill>
                              <a:schemeClr val="bg1">
                                <a:lumMod val="65000"/>
                              </a:schemeClr>
                            </a:solidFill>
                            <a:latin typeface="Cambria Math" panose="02040503050406030204" pitchFamily="18" charset="0"/>
                          </a:rPr>
                          <m:t>model</m:t>
                        </m:r>
                      </m:sub>
                    </m:sSub>
                  </m:oMath>
                </a14:m>
                <a:r>
                  <a:rPr lang="ko-KR" altLang="en-US">
                    <a:solidFill>
                      <a:schemeClr val="bg1">
                        <a:lumMod val="65000"/>
                      </a:schemeClr>
                    </a:solidFill>
                  </a:rPr>
                  <a:t> </a:t>
                </a:r>
                <a:r>
                  <a:rPr lang="en-US" altLang="ko-KR">
                    <a:solidFill>
                      <a:schemeClr val="bg1">
                        <a:lumMod val="65000"/>
                      </a:schemeClr>
                    </a:solidFill>
                  </a:rPr>
                  <a:t>/ num_heads</a:t>
                </a:r>
                <a:br>
                  <a:rPr lang="en-US" altLang="ko-KR">
                    <a:solidFill>
                      <a:schemeClr val="bg1">
                        <a:lumMod val="65000"/>
                      </a:schemeClr>
                    </a:solidFill>
                  </a:rPr>
                </a:br>
                <a:r>
                  <a:rPr lang="en-US" altLang="ko-KR">
                    <a:solidFill>
                      <a:schemeClr val="bg1">
                        <a:lumMod val="65000"/>
                      </a:schemeClr>
                    </a:solidFill>
                  </a:rPr>
                  <a:t> = 512 / 6 = 64</a:t>
                </a:r>
                <a:endParaRPr lang="ko-KR" altLang="en-US" sz="2000" b="1">
                  <a:solidFill>
                    <a:schemeClr val="bg1">
                      <a:lumMod val="65000"/>
                    </a:schemeClr>
                  </a:solidFill>
                </a:endParaRPr>
              </a:p>
            </p:txBody>
          </p:sp>
        </mc:Choice>
        <mc:Fallback xmlns="">
          <p:sp>
            <p:nvSpPr>
              <p:cNvPr id="45" name="TextBox 44">
                <a:extLst>
                  <a:ext uri="{FF2B5EF4-FFF2-40B4-BE49-F238E27FC236}">
                    <a16:creationId xmlns:a16="http://schemas.microsoft.com/office/drawing/2014/main" id="{2245A49E-3DAC-A76A-FE60-99B008653945}"/>
                  </a:ext>
                </a:extLst>
              </p:cNvPr>
              <p:cNvSpPr txBox="1">
                <a:spLocks noRot="1" noChangeAspect="1" noMove="1" noResize="1" noEditPoints="1" noAdjustHandles="1" noChangeArrowheads="1" noChangeShapeType="1" noTextEdit="1"/>
              </p:cNvSpPr>
              <p:nvPr/>
            </p:nvSpPr>
            <p:spPr>
              <a:xfrm>
                <a:off x="8424900" y="3075483"/>
                <a:ext cx="2841442" cy="1285288"/>
              </a:xfrm>
              <a:prstGeom prst="rect">
                <a:avLst/>
              </a:prstGeom>
              <a:blipFill>
                <a:blip r:embed="rId8"/>
                <a:stretch>
                  <a:fillRect b="-6103"/>
                </a:stretch>
              </a:blipFill>
              <a:ln w="19050">
                <a:solidFill>
                  <a:srgbClr val="BFBFBF"/>
                </a:solidFill>
              </a:ln>
            </p:spPr>
            <p:txBody>
              <a:bodyPr/>
              <a:lstStyle/>
              <a:p>
                <a:r>
                  <a:rPr lang="ko-KR" altLang="en-US">
                    <a:noFill/>
                  </a:rPr>
                  <a:t> </a:t>
                </a:r>
              </a:p>
            </p:txBody>
          </p:sp>
        </mc:Fallback>
      </mc:AlternateContent>
    </p:spTree>
    <p:extLst>
      <p:ext uri="{BB962C8B-B14F-4D97-AF65-F5344CB8AC3E}">
        <p14:creationId xmlns:p14="http://schemas.microsoft.com/office/powerpoint/2010/main" val="60309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250C-D6B7-64A7-65D8-AA35BBAF5B65}"/>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87FA22AB-3DB8-8E43-6D43-6FBFEC6A9E61}"/>
              </a:ext>
            </a:extLst>
          </p:cNvPr>
          <p:cNvGraphicFramePr>
            <a:graphicFrameLocks noGrp="1"/>
          </p:cNvGraphicFramePr>
          <p:nvPr>
            <p:extLst>
              <p:ext uri="{D42A27DB-BD31-4B8C-83A1-F6EECF244321}">
                <p14:modId xmlns:p14="http://schemas.microsoft.com/office/powerpoint/2010/main" val="2268680373"/>
              </p:ext>
            </p:extLst>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(Multi-Head Self Attention)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8F97C5A0-26EB-F7C9-2D4E-CC43583F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16A59DE-E9DF-BEBA-40F9-10ACB513A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4" y="2595419"/>
            <a:ext cx="6604000" cy="354621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연결선 3">
            <a:extLst>
              <a:ext uri="{FF2B5EF4-FFF2-40B4-BE49-F238E27FC236}">
                <a16:creationId xmlns:a16="http://schemas.microsoft.com/office/drawing/2014/main" id="{EF331A97-DA91-32F1-E3C3-8F11D84A9EE1}"/>
              </a:ext>
            </a:extLst>
          </p:cNvPr>
          <p:cNvCxnSpPr>
            <a:cxnSpLocks/>
          </p:cNvCxnSpPr>
          <p:nvPr/>
        </p:nvCxnSpPr>
        <p:spPr>
          <a:xfrm>
            <a:off x="2567709" y="3376205"/>
            <a:ext cx="1357745" cy="81280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7" name="직선 연결선 6">
            <a:extLst>
              <a:ext uri="{FF2B5EF4-FFF2-40B4-BE49-F238E27FC236}">
                <a16:creationId xmlns:a16="http://schemas.microsoft.com/office/drawing/2014/main" id="{BF516AD1-35B1-A7FC-F0EC-B95EFE69253E}"/>
              </a:ext>
            </a:extLst>
          </p:cNvPr>
          <p:cNvCxnSpPr>
            <a:cxnSpLocks/>
          </p:cNvCxnSpPr>
          <p:nvPr/>
        </p:nvCxnSpPr>
        <p:spPr>
          <a:xfrm flipV="1">
            <a:off x="2567709" y="4700395"/>
            <a:ext cx="1357745" cy="92984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 name="직사각형 12">
            <a:extLst>
              <a:ext uri="{FF2B5EF4-FFF2-40B4-BE49-F238E27FC236}">
                <a16:creationId xmlns:a16="http://schemas.microsoft.com/office/drawing/2014/main" id="{4037C2D3-5F6A-19B4-3A68-9B17937EAE85}"/>
              </a:ext>
            </a:extLst>
          </p:cNvPr>
          <p:cNvSpPr/>
          <p:nvPr/>
        </p:nvSpPr>
        <p:spPr>
          <a:xfrm>
            <a:off x="4456399" y="2558473"/>
            <a:ext cx="1916691" cy="3166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79CDF74-0338-FEF1-C606-84C086517098}"/>
              </a:ext>
            </a:extLst>
          </p:cNvPr>
          <p:cNvSpPr txBox="1"/>
          <p:nvPr/>
        </p:nvSpPr>
        <p:spPr>
          <a:xfrm>
            <a:off x="7472218" y="3281064"/>
            <a:ext cx="4304146" cy="1815882"/>
          </a:xfrm>
          <a:prstGeom prst="rect">
            <a:avLst/>
          </a:prstGeom>
          <a:noFill/>
        </p:spPr>
        <p:txBody>
          <a:bodyPr wrap="square" rtlCol="0">
            <a:spAutoFit/>
          </a:bodyPr>
          <a:lstStyle/>
          <a:p>
            <a:r>
              <a:rPr lang="en-US" altLang="ko-KR" sz="1600"/>
              <a:t>"</a:t>
            </a:r>
            <a:r>
              <a:rPr lang="en-US" altLang="ko-KR" sz="1600" b="1"/>
              <a:t>Multi-Head Self-Attention</a:t>
            </a:r>
            <a:r>
              <a:rPr lang="en-US" altLang="ko-KR" sz="1600"/>
              <a:t> splits the input into multiple heads, enabling the model to understand the relationships between words in the sequence effectively. </a:t>
            </a:r>
            <a:r>
              <a:rPr lang="en-US" altLang="ko-KR" sz="1600" b="1"/>
              <a:t>Scaled Dot-Product Attention</a:t>
            </a:r>
            <a:r>
              <a:rPr lang="en-US" altLang="ko-KR" sz="1600"/>
              <a:t> is applied independently to each head, and the results are concatenated and linearly transformed."</a:t>
            </a:r>
            <a:endParaRPr lang="ko-KR" altLang="en-US" sz="1600"/>
          </a:p>
        </p:txBody>
      </p:sp>
    </p:spTree>
    <p:extLst>
      <p:ext uri="{BB962C8B-B14F-4D97-AF65-F5344CB8AC3E}">
        <p14:creationId xmlns:p14="http://schemas.microsoft.com/office/powerpoint/2010/main" val="40489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2CF76-1378-1785-5246-4BE7BD912C72}"/>
            </a:ext>
          </a:extLst>
        </p:cNvPr>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id="{90DFABE4-5557-4491-7CEF-93F25F184548}"/>
              </a:ext>
            </a:extLst>
          </p:cNvPr>
          <p:cNvGraphicFramePr>
            <a:graphicFrameLocks noGrp="1"/>
          </p:cNvGraphicFramePr>
          <p:nvPr/>
        </p:nvGraphicFramePr>
        <p:xfrm>
          <a:off x="9234" y="573964"/>
          <a:ext cx="9430041" cy="457200"/>
        </p:xfrm>
        <a:graphic>
          <a:graphicData uri="http://schemas.openxmlformats.org/drawingml/2006/table">
            <a:tbl>
              <a:tblPr firstRow="1" bandRow="1">
                <a:tableStyleId>{5C22544A-7EE6-4342-B048-85BDC9FD1C3A}</a:tableStyleId>
              </a:tblPr>
              <a:tblGrid>
                <a:gridCol w="9430041">
                  <a:extLst>
                    <a:ext uri="{9D8B030D-6E8A-4147-A177-3AD203B41FA5}">
                      <a16:colId xmlns:a16="http://schemas.microsoft.com/office/drawing/2014/main" val="1603317457"/>
                    </a:ext>
                  </a:extLst>
                </a:gridCol>
              </a:tblGrid>
              <a:tr h="0">
                <a:tc>
                  <a:txBody>
                    <a:bodyPr/>
                    <a:lstStyle/>
                    <a:p>
                      <a:pPr latinLnBrk="1"/>
                      <a:r>
                        <a:rPr lang="en-US" altLang="ko-KR" sz="2400" b="1">
                          <a:solidFill>
                            <a:schemeClr val="tx1"/>
                          </a:solidFill>
                        </a:rPr>
                        <a:t>2. Background – partial architecture (Multi-Head Self Attention)</a:t>
                      </a:r>
                      <a:endParaRPr lang="ko-KR" altLang="en-US" sz="2400" b="1">
                        <a:solidFill>
                          <a:schemeClr val="tx1"/>
                        </a:solidFill>
                      </a:endParaRPr>
                    </a:p>
                  </a:txBody>
                  <a:tcPr>
                    <a:lnT w="381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909821381"/>
                  </a:ext>
                </a:extLst>
              </a:tr>
            </a:tbl>
          </a:graphicData>
        </a:graphic>
      </p:graphicFrame>
      <p:pic>
        <p:nvPicPr>
          <p:cNvPr id="2" name="Picture 2">
            <a:extLst>
              <a:ext uri="{FF2B5EF4-FFF2-40B4-BE49-F238E27FC236}">
                <a16:creationId xmlns:a16="http://schemas.microsoft.com/office/drawing/2014/main" id="{6EE25E66-1BD6-92A3-4362-1FF50874A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 t="32634" r="48305"/>
          <a:stretch/>
        </p:blipFill>
        <p:spPr bwMode="auto">
          <a:xfrm>
            <a:off x="10823392" y="107529"/>
            <a:ext cx="1199808" cy="226621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FEBAE8-CA0C-07C5-38EB-B579E053E31F}"/>
              </a:ext>
            </a:extLst>
          </p:cNvPr>
          <p:cNvSpPr txBox="1"/>
          <p:nvPr/>
        </p:nvSpPr>
        <p:spPr>
          <a:xfrm>
            <a:off x="6096001" y="1826113"/>
            <a:ext cx="3038765" cy="1323439"/>
          </a:xfrm>
          <a:prstGeom prst="rect">
            <a:avLst/>
          </a:prstGeom>
          <a:noFill/>
        </p:spPr>
        <p:txBody>
          <a:bodyPr wrap="square" rtlCol="0">
            <a:spAutoFit/>
          </a:bodyPr>
          <a:lstStyle/>
          <a:p>
            <a:r>
              <a:rPr lang="en-US" altLang="ko-KR" sz="1600"/>
              <a:t>Attention score to be given to the relationship between the i-th token and the j-th token among the entire inner product of Q and K</a:t>
            </a:r>
            <a:endParaRPr lang="ko-KR" altLang="en-US" sz="1600"/>
          </a:p>
        </p:txBody>
      </p:sp>
      <p:sp>
        <p:nvSpPr>
          <p:cNvPr id="32" name="TextBox 31">
            <a:extLst>
              <a:ext uri="{FF2B5EF4-FFF2-40B4-BE49-F238E27FC236}">
                <a16:creationId xmlns:a16="http://schemas.microsoft.com/office/drawing/2014/main" id="{8E853B25-2A36-5A50-C1FC-129379DDD0BB}"/>
              </a:ext>
            </a:extLst>
          </p:cNvPr>
          <p:cNvSpPr txBox="1"/>
          <p:nvPr/>
        </p:nvSpPr>
        <p:spPr>
          <a:xfrm>
            <a:off x="6096000" y="3689338"/>
            <a:ext cx="3667841" cy="584775"/>
          </a:xfrm>
          <a:prstGeom prst="rect">
            <a:avLst/>
          </a:prstGeom>
          <a:noFill/>
        </p:spPr>
        <p:txBody>
          <a:bodyPr wrap="square" rtlCol="0">
            <a:spAutoFit/>
          </a:bodyPr>
          <a:lstStyle/>
          <a:p>
            <a:r>
              <a:rPr lang="en-US" altLang="ko-KR" sz="1600"/>
              <a:t>Weight indicating how important a word is to other words</a:t>
            </a:r>
            <a:endParaRPr lang="ko-KR" altLang="en-US" sz="1600"/>
          </a:p>
        </p:txBody>
      </p:sp>
      <p:pic>
        <p:nvPicPr>
          <p:cNvPr id="36" name="그림 35">
            <a:extLst>
              <a:ext uri="{FF2B5EF4-FFF2-40B4-BE49-F238E27FC236}">
                <a16:creationId xmlns:a16="http://schemas.microsoft.com/office/drawing/2014/main" id="{AA0AD480-FB43-AC6A-DCF1-EF1594993D50}"/>
              </a:ext>
            </a:extLst>
          </p:cNvPr>
          <p:cNvPicPr>
            <a:picLocks noChangeAspect="1"/>
          </p:cNvPicPr>
          <p:nvPr/>
        </p:nvPicPr>
        <p:blipFill>
          <a:blip r:embed="rId3"/>
          <a:stretch>
            <a:fillRect/>
          </a:stretch>
        </p:blipFill>
        <p:spPr>
          <a:xfrm>
            <a:off x="109549" y="5021712"/>
            <a:ext cx="6282637" cy="975944"/>
          </a:xfrm>
          <a:prstGeom prst="rect">
            <a:avLst/>
          </a:prstGeom>
        </p:spPr>
      </p:pic>
      <p:pic>
        <p:nvPicPr>
          <p:cNvPr id="38" name="그림 37">
            <a:extLst>
              <a:ext uri="{FF2B5EF4-FFF2-40B4-BE49-F238E27FC236}">
                <a16:creationId xmlns:a16="http://schemas.microsoft.com/office/drawing/2014/main" id="{0C40569C-AAF2-2D51-67AA-D19A2045D1AB}"/>
              </a:ext>
            </a:extLst>
          </p:cNvPr>
          <p:cNvPicPr>
            <a:picLocks noChangeAspect="1"/>
          </p:cNvPicPr>
          <p:nvPr/>
        </p:nvPicPr>
        <p:blipFill>
          <a:blip r:embed="rId4"/>
          <a:stretch>
            <a:fillRect/>
          </a:stretch>
        </p:blipFill>
        <p:spPr>
          <a:xfrm>
            <a:off x="109549" y="2903324"/>
            <a:ext cx="5683989" cy="1014717"/>
          </a:xfrm>
          <a:prstGeom prst="rect">
            <a:avLst/>
          </a:prstGeom>
        </p:spPr>
      </p:pic>
      <p:sp>
        <p:nvSpPr>
          <p:cNvPr id="11" name="직사각형 10">
            <a:extLst>
              <a:ext uri="{FF2B5EF4-FFF2-40B4-BE49-F238E27FC236}">
                <a16:creationId xmlns:a16="http://schemas.microsoft.com/office/drawing/2014/main" id="{37431E42-6819-AD38-0654-CFC31855ACB2}"/>
              </a:ext>
            </a:extLst>
          </p:cNvPr>
          <p:cNvSpPr/>
          <p:nvPr/>
        </p:nvSpPr>
        <p:spPr>
          <a:xfrm>
            <a:off x="3263215" y="2878168"/>
            <a:ext cx="2198253" cy="11524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 name="연결선: 구부러짐 11">
            <a:extLst>
              <a:ext uri="{FF2B5EF4-FFF2-40B4-BE49-F238E27FC236}">
                <a16:creationId xmlns:a16="http://schemas.microsoft.com/office/drawing/2014/main" id="{A2A283BB-E1E1-1EF5-0EA4-3CF4706AA58C}"/>
              </a:ext>
            </a:extLst>
          </p:cNvPr>
          <p:cNvCxnSpPr>
            <a:cxnSpLocks/>
            <a:endCxn id="21" idx="1"/>
          </p:cNvCxnSpPr>
          <p:nvPr/>
        </p:nvCxnSpPr>
        <p:spPr>
          <a:xfrm flipV="1">
            <a:off x="5299734" y="2487833"/>
            <a:ext cx="796267" cy="55584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직사각형 9">
            <a:extLst>
              <a:ext uri="{FF2B5EF4-FFF2-40B4-BE49-F238E27FC236}">
                <a16:creationId xmlns:a16="http://schemas.microsoft.com/office/drawing/2014/main" id="{355AEF09-94F7-680B-9971-B1884740D213}"/>
              </a:ext>
            </a:extLst>
          </p:cNvPr>
          <p:cNvSpPr/>
          <p:nvPr/>
        </p:nvSpPr>
        <p:spPr>
          <a:xfrm>
            <a:off x="4539455" y="2955040"/>
            <a:ext cx="766618" cy="457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3" name="직선 화살표 연결선 42">
            <a:extLst>
              <a:ext uri="{FF2B5EF4-FFF2-40B4-BE49-F238E27FC236}">
                <a16:creationId xmlns:a16="http://schemas.microsoft.com/office/drawing/2014/main" id="{F0821C88-8ACD-75AB-B51A-CADE2EDE7492}"/>
              </a:ext>
            </a:extLst>
          </p:cNvPr>
          <p:cNvCxnSpPr>
            <a:cxnSpLocks/>
          </p:cNvCxnSpPr>
          <p:nvPr/>
        </p:nvCxnSpPr>
        <p:spPr>
          <a:xfrm>
            <a:off x="5461468" y="3918041"/>
            <a:ext cx="634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513007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6476</TotalTime>
  <Words>925</Words>
  <Application>Microsoft Office PowerPoint</Application>
  <PresentationFormat>와이드스크린</PresentationFormat>
  <Paragraphs>128</Paragraphs>
  <Slides>20</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20</vt:i4>
      </vt:variant>
    </vt:vector>
  </HeadingPairs>
  <TitlesOfParts>
    <vt:vector size="29" baseType="lpstr">
      <vt:lpstr>Arial Unicode MS</vt:lpstr>
      <vt:lpstr>Helvetica Neue</vt:lpstr>
      <vt:lpstr>inherit</vt:lpstr>
      <vt:lpstr>MJXc-TeX-main-R</vt:lpstr>
      <vt:lpstr>맑은 고딕</vt:lpstr>
      <vt:lpstr>함초롬</vt:lpstr>
      <vt:lpstr>Arial</vt:lpstr>
      <vt:lpstr>Cambria Math</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이승재</dc:creator>
  <cp:lastModifiedBy>이승재</cp:lastModifiedBy>
  <cp:revision>27</cp:revision>
  <dcterms:created xsi:type="dcterms:W3CDTF">2024-12-29T14:30:29Z</dcterms:created>
  <dcterms:modified xsi:type="dcterms:W3CDTF">2025-01-03T02:36:12Z</dcterms:modified>
</cp:coreProperties>
</file>